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omments/modernComment_115_BD79A133.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E_3DFE0F09.xml" ContentType="application/vnd.ms-powerpoint.comments+xml"/>
  <Override PartName="/ppt/notesSlides/notesSlide4.xml" ContentType="application/vnd.openxmlformats-officedocument.presentationml.notesSlide+xml"/>
  <Override PartName="/ppt/comments/modernComment_11A_39D17C5E.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72" r:id="rId5"/>
    <p:sldId id="280" r:id="rId6"/>
    <p:sldId id="284" r:id="rId7"/>
    <p:sldId id="277" r:id="rId8"/>
    <p:sldId id="285" r:id="rId9"/>
    <p:sldId id="283" r:id="rId10"/>
    <p:sldId id="286" r:id="rId11"/>
    <p:sldId id="282" r:id="rId12"/>
    <p:sldId id="278" r:id="rId13"/>
    <p:sldId id="287" r:id="rId14"/>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489D05-4ADB-1C80-B997-B0CF00D96F18}" name="Charlie Ward" initials="CW" userId="S::charlie.pierpoint@thebesa.com::87dff2fc-985b-475a-8d83-d04818379cb2" providerId="AD"/>
  <p188:author id="{21A77D08-7B83-2003-C960-02124F6B1C26}" name="Claire Short" initials="CS" userId="S::claire.short@thebesa.com::98726af7-558c-4c05-8033-a6e12ecdb2b4" providerId="AD"/>
  <p188:author id="{2ABA992D-85F7-8EB9-57B7-179F763AB622}" name="Claire Short" initials="CS" userId="S::Claire.Short@theBESA.com::98726af7-558c-4c05-8033-a6e12ecdb2b4" providerId="AD"/>
  <p188:author id="{153F9593-2CF2-E6BF-08C7-8F067A7F4101}" name="Charlie Ward" initials="CW" userId="S::Charlie.Pierpoint@thebesa.com::87dff2fc-985b-475a-8d83-d04818379cb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408" y="5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ie Ward" userId="87dff2fc-985b-475a-8d83-d04818379cb2" providerId="ADAL" clId="{917BA9B8-2B8D-424F-AE27-982843636554}"/>
    <pc:docChg chg="undo custSel addSld delSld modSld sldOrd">
      <pc:chgData name="Charlie Ward" userId="87dff2fc-985b-475a-8d83-d04818379cb2" providerId="ADAL" clId="{917BA9B8-2B8D-424F-AE27-982843636554}" dt="2026-03-24T16:40:38.536" v="1587" actId="20577"/>
      <pc:docMkLst>
        <pc:docMk/>
      </pc:docMkLst>
      <pc:sldChg chg="delSp modSp mod">
        <pc:chgData name="Charlie Ward" userId="87dff2fc-985b-475a-8d83-d04818379cb2" providerId="ADAL" clId="{917BA9B8-2B8D-424F-AE27-982843636554}" dt="2026-03-02T15:14:52.040" v="1489" actId="113"/>
        <pc:sldMkLst>
          <pc:docMk/>
          <pc:sldMk cId="970030174" sldId="282"/>
        </pc:sldMkLst>
        <pc:spChg chg="mod">
          <ac:chgData name="Charlie Ward" userId="87dff2fc-985b-475a-8d83-d04818379cb2" providerId="ADAL" clId="{917BA9B8-2B8D-424F-AE27-982843636554}" dt="2026-03-02T15:14:52.040" v="1489" actId="113"/>
          <ac:spMkLst>
            <pc:docMk/>
            <pc:sldMk cId="970030174" sldId="282"/>
            <ac:spMk id="4" creationId="{F793FAEE-AB5F-928F-03B3-2658E8C8E66A}"/>
          </ac:spMkLst>
        </pc:spChg>
        <pc:spChg chg="mod">
          <ac:chgData name="Charlie Ward" userId="87dff2fc-985b-475a-8d83-d04818379cb2" providerId="ADAL" clId="{917BA9B8-2B8D-424F-AE27-982843636554}" dt="2026-03-02T15:14:43.850" v="1481" actId="20577"/>
          <ac:spMkLst>
            <pc:docMk/>
            <pc:sldMk cId="970030174" sldId="282"/>
            <ac:spMk id="5" creationId="{77BAD47A-8DEF-E836-8CE8-D88A59CDE514}"/>
          </ac:spMkLst>
        </pc:spChg>
      </pc:sldChg>
      <pc:sldChg chg="modSp mod">
        <pc:chgData name="Charlie Ward" userId="87dff2fc-985b-475a-8d83-d04818379cb2" providerId="ADAL" clId="{917BA9B8-2B8D-424F-AE27-982843636554}" dt="2026-03-24T16:40:38.536" v="1587" actId="20577"/>
        <pc:sldMkLst>
          <pc:docMk/>
          <pc:sldMk cId="1040060169" sldId="286"/>
        </pc:sldMkLst>
        <pc:graphicFrameChg chg="modGraphic">
          <ac:chgData name="Charlie Ward" userId="87dff2fc-985b-475a-8d83-d04818379cb2" providerId="ADAL" clId="{917BA9B8-2B8D-424F-AE27-982843636554}" dt="2026-03-24T16:40:38.536" v="1587" actId="20577"/>
          <ac:graphicFrameMkLst>
            <pc:docMk/>
            <pc:sldMk cId="1040060169" sldId="286"/>
            <ac:graphicFrameMk id="2" creationId="{116917AC-6390-0945-8039-83F90EDE71BD}"/>
          </ac:graphicFrameMkLst>
        </pc:graphicFrameChg>
        <pc:graphicFrameChg chg="modGraphic">
          <ac:chgData name="Charlie Ward" userId="87dff2fc-985b-475a-8d83-d04818379cb2" providerId="ADAL" clId="{917BA9B8-2B8D-424F-AE27-982843636554}" dt="2026-03-24T11:32:26.923" v="1569" actId="21"/>
          <ac:graphicFrameMkLst>
            <pc:docMk/>
            <pc:sldMk cId="1040060169" sldId="286"/>
            <ac:graphicFrameMk id="3" creationId="{829EEE9B-9434-22B0-F008-F38734636E5C}"/>
          </ac:graphicFrameMkLst>
        </pc:graphicFrameChg>
      </pc:sldChg>
    </pc:docChg>
  </pc:docChgLst>
</pc:chgInfo>
</file>

<file path=ppt/comments/modernComment_115_BD79A133.xml><?xml version="1.0" encoding="utf-8"?>
<p188:cmLst xmlns:a="http://schemas.openxmlformats.org/drawingml/2006/main" xmlns:r="http://schemas.openxmlformats.org/officeDocument/2006/relationships" xmlns:p188="http://schemas.microsoft.com/office/powerpoint/2018/8/main">
  <p188:cm id="{D94E9A7D-747D-4C15-9B07-E26593CB25FA}" authorId="{21A77D08-7B83-2003-C960-02124F6B1C26}" created="2025-11-25T14:41:58.525">
    <ac:deMkLst xmlns:ac="http://schemas.microsoft.com/office/drawing/2013/main/command">
      <pc:docMk xmlns:pc="http://schemas.microsoft.com/office/powerpoint/2013/main/command"/>
      <pc:sldMk xmlns:pc="http://schemas.microsoft.com/office/powerpoint/2013/main/command" cId="3178864947" sldId="277"/>
      <ac:spMk id="2" creationId="{ED107DE9-BD03-F130-45A4-16DDB98A7BA5}"/>
    </ac:deMkLst>
    <p188:txBody>
      <a:bodyPr/>
      <a:lstStyle/>
      <a:p>
        <a:r>
          <a:rPr lang="en-GB"/>
          <a:t>Can we update with a pic from this year so it has new branding on please</a:t>
        </a:r>
      </a:p>
    </p188:txBody>
  </p188:cm>
</p188:cmLst>
</file>

<file path=ppt/comments/modernComment_11A_39D17C5E.xml><?xml version="1.0" encoding="utf-8"?>
<p188:cmLst xmlns:a="http://schemas.openxmlformats.org/drawingml/2006/main" xmlns:r="http://schemas.openxmlformats.org/officeDocument/2006/relationships" xmlns:p188="http://schemas.microsoft.com/office/powerpoint/2018/8/main">
  <p188:cm id="{B9CE4643-B55E-4F8F-99BC-D1FC0A52E986}" authorId="{2ABA992D-85F7-8EB9-57B7-179F763AB622}" created="2025-11-25T14:58:16.118">
    <ac:txMkLst xmlns:ac="http://schemas.microsoft.com/office/drawing/2013/main/command">
      <pc:docMk xmlns:pc="http://schemas.microsoft.com/office/powerpoint/2013/main/command"/>
      <pc:sldMk xmlns:pc="http://schemas.microsoft.com/office/powerpoint/2013/main/command" cId="970030174" sldId="282"/>
      <ac:spMk id="2" creationId="{B5DCC021-CF0F-63E3-9483-C548E5DF908E}"/>
      <ac:txMk cp="0" len="10">
        <ac:context len="12" hash="1901039539"/>
      </ac:txMk>
    </ac:txMkLst>
    <p188:pos x="6003408" y="427505"/>
    <p188:replyLst>
      <p188:reply id="{DAD0DCF8-D243-4F59-95AC-DE7C098048AA}" authorId="{2ABA992D-85F7-8EB9-57B7-179F763AB622}" created="2025-11-25T14:59:38.422">
        <p188:txBody>
          <a:bodyPr/>
          <a:lstStyle/>
          <a:p>
            <a:r>
              <a:rPr lang="en-GB"/>
              <a:t>Just confirmed - Best Contractor Design</a:t>
            </a:r>
          </a:p>
        </p188:txBody>
      </p188:reply>
    </p188:replyLst>
    <p188:txBody>
      <a:bodyPr/>
      <a:lstStyle/>
      <a:p>
        <a:r>
          <a:rPr lang="en-GB"/>
          <a:t>Just remembered David had a suggestion for a new one. Have messaged him to confirm - Best Internal Designer of the Year - in house design and build for MEP projects</a:t>
        </a:r>
      </a:p>
    </p188:txBody>
  </p188:cm>
</p188:cmLst>
</file>

<file path=ppt/comments/modernComment_11E_3DFE0F09.xml><?xml version="1.0" encoding="utf-8"?>
<p188:cmLst xmlns:a="http://schemas.openxmlformats.org/drawingml/2006/main" xmlns:r="http://schemas.openxmlformats.org/officeDocument/2006/relationships" xmlns:p188="http://schemas.microsoft.com/office/powerpoint/2018/8/main">
  <p188:cm id="{BE5E2971-4F00-469B-9BD3-CC54391B2208}" authorId="{2ABA992D-85F7-8EB9-57B7-179F763AB622}" created="2025-11-25T14:49:46.547">
    <ac:txMkLst xmlns:ac="http://schemas.microsoft.com/office/drawing/2013/main/command">
      <pc:docMk xmlns:pc="http://schemas.microsoft.com/office/powerpoint/2013/main/command"/>
      <pc:sldMk xmlns:pc="http://schemas.microsoft.com/office/powerpoint/2013/main/command" cId="1040060169" sldId="286"/>
      <ac:spMk id="22" creationId="{FEE55FF2-A1AE-1270-86BA-E30B20D7C27C}"/>
      <ac:txMk cp="21" len="118">
        <ac:context len="141" hash="894062758"/>
      </ac:txMk>
    </ac:txMkLst>
    <p188:pos x="9121038" y="1368964"/>
    <p188:replyLst>
      <p188:reply id="{38CBFC05-E475-4D9B-A113-DFAA019BC297}" authorId="{E1489D05-4ADB-1C80-B997-B0CF00D96F18}" created="2025-11-25T16:16:11.578">
        <p188:txBody>
          <a:bodyPr/>
          <a:lstStyle/>
          <a:p>
            <a:r>
              <a:rPr lang="en-GB"/>
              <a:t>[@Curtis Armstrong]do you know how I change?</a:t>
            </a:r>
          </a:p>
        </p188:txBody>
      </p188:reply>
    </p188:replyLst>
    <p188:txBody>
      <a:bodyPr/>
      <a:lstStyle/>
      <a:p>
        <a:r>
          <a:rPr lang="en-GB"/>
          <a:t>Wording all squished?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BDC29A60-EA0B-4F47-9190-4914E2407EE2}" type="datetimeFigureOut">
              <a:rPr lang="en-US" smtClean="0"/>
              <a:t>3/24/2026</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1A0C2AF7-8474-4142-B8D8-9E77108263CB}" type="slidenum">
              <a:rPr lang="en-US" smtClean="0"/>
              <a:t>‹#›</a:t>
            </a:fld>
            <a:endParaRPr lang="en-US"/>
          </a:p>
        </p:txBody>
      </p:sp>
    </p:spTree>
    <p:extLst>
      <p:ext uri="{BB962C8B-B14F-4D97-AF65-F5344CB8AC3E}">
        <p14:creationId xmlns:p14="http://schemas.microsoft.com/office/powerpoint/2010/main" val="36536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FEDC8-936C-EF08-AE4D-1378A14436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6039F8-D9F1-586D-5D75-D04327786B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47BE7D-7459-CD9C-CF5B-BD8E112285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F94AA1-1C39-4FA3-3864-1DAA4B8E63BC}"/>
              </a:ext>
            </a:extLst>
          </p:cNvPr>
          <p:cNvSpPr>
            <a:spLocks noGrp="1"/>
          </p:cNvSpPr>
          <p:nvPr>
            <p:ph type="sldNum" sz="quarter" idx="5"/>
          </p:nvPr>
        </p:nvSpPr>
        <p:spPr/>
        <p:txBody>
          <a:bodyPr/>
          <a:lstStyle/>
          <a:p>
            <a:fld id="{1A0C2AF7-8474-4142-B8D8-9E77108263CB}" type="slidenum">
              <a:rPr lang="en-US" smtClean="0"/>
              <a:t>5</a:t>
            </a:fld>
            <a:endParaRPr lang="en-US"/>
          </a:p>
        </p:txBody>
      </p:sp>
    </p:spTree>
    <p:extLst>
      <p:ext uri="{BB962C8B-B14F-4D97-AF65-F5344CB8AC3E}">
        <p14:creationId xmlns:p14="http://schemas.microsoft.com/office/powerpoint/2010/main" val="76576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AC8E8-84BE-EEE2-546A-26593D1D9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76D45D-555E-B1C5-EC5E-AF68DDB2AE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0838E5-608B-98AE-DA8D-F2B6FA2EB0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8410D2-7E5F-A514-BA78-A289D8EA1194}"/>
              </a:ext>
            </a:extLst>
          </p:cNvPr>
          <p:cNvSpPr>
            <a:spLocks noGrp="1"/>
          </p:cNvSpPr>
          <p:nvPr>
            <p:ph type="sldNum" sz="quarter" idx="5"/>
          </p:nvPr>
        </p:nvSpPr>
        <p:spPr/>
        <p:txBody>
          <a:bodyPr/>
          <a:lstStyle/>
          <a:p>
            <a:fld id="{1A0C2AF7-8474-4142-B8D8-9E77108263CB}" type="slidenum">
              <a:rPr lang="en-US" smtClean="0"/>
              <a:t>6</a:t>
            </a:fld>
            <a:endParaRPr lang="en-US"/>
          </a:p>
        </p:txBody>
      </p:sp>
    </p:spTree>
    <p:extLst>
      <p:ext uri="{BB962C8B-B14F-4D97-AF65-F5344CB8AC3E}">
        <p14:creationId xmlns:p14="http://schemas.microsoft.com/office/powerpoint/2010/main" val="172156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97DFE-1C14-C87F-52D4-CBA08B0E4E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5EEAD8-C426-C94E-0EF7-35ED8099BD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7B75B9-408F-CDAD-E512-06F0C93B33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232C7A-ABFB-5FBE-36D8-22E982AFA16E}"/>
              </a:ext>
            </a:extLst>
          </p:cNvPr>
          <p:cNvSpPr>
            <a:spLocks noGrp="1"/>
          </p:cNvSpPr>
          <p:nvPr>
            <p:ph type="sldNum" sz="quarter" idx="5"/>
          </p:nvPr>
        </p:nvSpPr>
        <p:spPr/>
        <p:txBody>
          <a:bodyPr/>
          <a:lstStyle/>
          <a:p>
            <a:fld id="{1A0C2AF7-8474-4142-B8D8-9E77108263CB}" type="slidenum">
              <a:rPr lang="en-US" smtClean="0"/>
              <a:t>7</a:t>
            </a:fld>
            <a:endParaRPr lang="en-US"/>
          </a:p>
        </p:txBody>
      </p:sp>
    </p:spTree>
    <p:extLst>
      <p:ext uri="{BB962C8B-B14F-4D97-AF65-F5344CB8AC3E}">
        <p14:creationId xmlns:p14="http://schemas.microsoft.com/office/powerpoint/2010/main" val="2815035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A0C2AF7-8474-4142-B8D8-9E77108263CB}" type="slidenum">
              <a:rPr lang="en-US" smtClean="0"/>
              <a:t>8</a:t>
            </a:fld>
            <a:endParaRPr lang="en-US"/>
          </a:p>
        </p:txBody>
      </p:sp>
    </p:spTree>
    <p:extLst>
      <p:ext uri="{BB962C8B-B14F-4D97-AF65-F5344CB8AC3E}">
        <p14:creationId xmlns:p14="http://schemas.microsoft.com/office/powerpoint/2010/main" val="3256476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pic>
        <p:nvPicPr>
          <p:cNvPr id="6" name="Picture 5" descr="A bright light in the dark&#10;&#10;Description automatically generated">
            <a:extLst>
              <a:ext uri="{FF2B5EF4-FFF2-40B4-BE49-F238E27FC236}">
                <a16:creationId xmlns:a16="http://schemas.microsoft.com/office/drawing/2014/main" id="{3ED96273-C297-2FE6-CF89-6E4A7630A69C}"/>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97"/>
            <a:ext cx="20104100" cy="11308554"/>
          </a:xfrm>
          <a:prstGeom prst="rect">
            <a:avLst/>
          </a:prstGeom>
        </p:spPr>
      </p:pic>
    </p:spTree>
    <p:extLst>
      <p:ext uri="{BB962C8B-B14F-4D97-AF65-F5344CB8AC3E}">
        <p14:creationId xmlns:p14="http://schemas.microsoft.com/office/powerpoint/2010/main" val="348074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BESA">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3BED32D-A8CD-E60B-3990-2C3840788A89}"/>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2" y="396"/>
            <a:ext cx="20104805" cy="11308953"/>
          </a:xfrm>
          <a:prstGeom prst="rect">
            <a:avLst/>
          </a:prstGeom>
        </p:spPr>
      </p:pic>
      <p:sp>
        <p:nvSpPr>
          <p:cNvPr id="23" name="Charlie Ward Picture">
            <a:extLst>
              <a:ext uri="{FF2B5EF4-FFF2-40B4-BE49-F238E27FC236}">
                <a16:creationId xmlns:a16="http://schemas.microsoft.com/office/drawing/2014/main" id="{C5D72528-8D88-CAC1-1915-197D84905A08}"/>
              </a:ext>
            </a:extLst>
          </p:cNvPr>
          <p:cNvSpPr>
            <a:spLocks noGrp="1"/>
          </p:cNvSpPr>
          <p:nvPr>
            <p:ph type="pic" sz="quarter" idx="13"/>
          </p:nvPr>
        </p:nvSpPr>
        <p:spPr>
          <a:xfrm>
            <a:off x="13074624" y="7499194"/>
            <a:ext cx="1493837" cy="1736725"/>
          </a:xfrm>
          <a:prstGeom prst="rect">
            <a:avLst/>
          </a:prstGeom>
        </p:spPr>
        <p:txBody>
          <a:bodyPr/>
          <a:lstStyle/>
          <a:p>
            <a:endParaRPr lang="en-US"/>
          </a:p>
        </p:txBody>
      </p:sp>
      <p:sp>
        <p:nvSpPr>
          <p:cNvPr id="24" name="Curtis Armstrong Picture">
            <a:extLst>
              <a:ext uri="{FF2B5EF4-FFF2-40B4-BE49-F238E27FC236}">
                <a16:creationId xmlns:a16="http://schemas.microsoft.com/office/drawing/2014/main" id="{45EC3739-C598-B63F-C6C3-1BCD6B3859D1}"/>
              </a:ext>
            </a:extLst>
          </p:cNvPr>
          <p:cNvSpPr>
            <a:spLocks noGrp="1"/>
          </p:cNvSpPr>
          <p:nvPr>
            <p:ph type="pic" sz="quarter" idx="14"/>
          </p:nvPr>
        </p:nvSpPr>
        <p:spPr>
          <a:xfrm>
            <a:off x="13074624" y="5145738"/>
            <a:ext cx="1493837" cy="1736725"/>
          </a:xfrm>
          <a:prstGeom prst="rect">
            <a:avLst/>
          </a:prstGeom>
        </p:spPr>
        <p:txBody>
          <a:bodyPr/>
          <a:lstStyle/>
          <a:p>
            <a:endParaRPr lang="en-US"/>
          </a:p>
        </p:txBody>
      </p:sp>
      <p:sp>
        <p:nvSpPr>
          <p:cNvPr id="25" name="Claire Short Picture">
            <a:extLst>
              <a:ext uri="{FF2B5EF4-FFF2-40B4-BE49-F238E27FC236}">
                <a16:creationId xmlns:a16="http://schemas.microsoft.com/office/drawing/2014/main" id="{9C533668-CF09-13D9-5E69-59DBF03CEFC4}"/>
              </a:ext>
            </a:extLst>
          </p:cNvPr>
          <p:cNvSpPr>
            <a:spLocks noGrp="1"/>
          </p:cNvSpPr>
          <p:nvPr>
            <p:ph type="pic" sz="quarter" idx="15"/>
          </p:nvPr>
        </p:nvSpPr>
        <p:spPr>
          <a:xfrm>
            <a:off x="13074624" y="2792282"/>
            <a:ext cx="1493837" cy="1736725"/>
          </a:xfrm>
          <a:prstGeom prst="rect">
            <a:avLst/>
          </a:prstGeom>
        </p:spPr>
        <p:txBody>
          <a:bodyPr/>
          <a:lstStyle/>
          <a:p>
            <a:endParaRPr lang="en-US"/>
          </a:p>
        </p:txBody>
      </p:sp>
    </p:spTree>
    <p:extLst>
      <p:ext uri="{BB962C8B-B14F-4D97-AF65-F5344CB8AC3E}">
        <p14:creationId xmlns:p14="http://schemas.microsoft.com/office/powerpoint/2010/main" val="28506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udience and Reach">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1DBA890E-36E3-CA27-5D2E-EF55C85E381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2" y="397"/>
            <a:ext cx="20104096" cy="11308554"/>
          </a:xfrm>
          <a:prstGeom prst="rect">
            <a:avLst/>
          </a:prstGeom>
        </p:spPr>
      </p:pic>
    </p:spTree>
    <p:extLst>
      <p:ext uri="{BB962C8B-B14F-4D97-AF65-F5344CB8AC3E}">
        <p14:creationId xmlns:p14="http://schemas.microsoft.com/office/powerpoint/2010/main" val="105902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ponsorship Tiers">
    <p:spTree>
      <p:nvGrpSpPr>
        <p:cNvPr id="1" name=""/>
        <p:cNvGrpSpPr/>
        <p:nvPr/>
      </p:nvGrpSpPr>
      <p:grpSpPr>
        <a:xfrm>
          <a:off x="0" y="0"/>
          <a:ext cx="0" cy="0"/>
          <a:chOff x="0" y="0"/>
          <a:chExt cx="0" cy="0"/>
        </a:xfrm>
      </p:grpSpPr>
      <p:pic>
        <p:nvPicPr>
          <p:cNvPr id="14" name="Picture 13" descr="A purple background with a light shining on it&#10;&#10;Description automatically generated">
            <a:extLst>
              <a:ext uri="{FF2B5EF4-FFF2-40B4-BE49-F238E27FC236}">
                <a16:creationId xmlns:a16="http://schemas.microsoft.com/office/drawing/2014/main" id="{EBB996B7-4418-59F5-E5A7-2177CDC97E3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97"/>
            <a:ext cx="20104100" cy="11308554"/>
          </a:xfrm>
          <a:prstGeom prst="rect">
            <a:avLst/>
          </a:prstGeom>
        </p:spPr>
      </p:pic>
    </p:spTree>
    <p:extLst>
      <p:ext uri="{BB962C8B-B14F-4D97-AF65-F5344CB8AC3E}">
        <p14:creationId xmlns:p14="http://schemas.microsoft.com/office/powerpoint/2010/main" val="210087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y Exhibit and Sponso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F436CA-CA19-5AD3-EA94-59441010C3D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2" y="396"/>
            <a:ext cx="20104805" cy="11308953"/>
          </a:xfrm>
          <a:prstGeom prst="rect">
            <a:avLst/>
          </a:prstGeom>
        </p:spPr>
      </p:pic>
    </p:spTree>
    <p:extLst>
      <p:ext uri="{BB962C8B-B14F-4D97-AF65-F5344CB8AC3E}">
        <p14:creationId xmlns:p14="http://schemas.microsoft.com/office/powerpoint/2010/main" val="3760202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stimonials">
    <p:spTree>
      <p:nvGrpSpPr>
        <p:cNvPr id="1" name=""/>
        <p:cNvGrpSpPr/>
        <p:nvPr/>
      </p:nvGrpSpPr>
      <p:grpSpPr>
        <a:xfrm>
          <a:off x="0" y="0"/>
          <a:ext cx="0" cy="0"/>
          <a:chOff x="0" y="0"/>
          <a:chExt cx="0" cy="0"/>
        </a:xfrm>
      </p:grpSpPr>
      <p:pic>
        <p:nvPicPr>
          <p:cNvPr id="14" name="Picture 13" descr="A bright light in the dark&#10;&#10;Description automatically generated">
            <a:extLst>
              <a:ext uri="{FF2B5EF4-FFF2-40B4-BE49-F238E27FC236}">
                <a16:creationId xmlns:a16="http://schemas.microsoft.com/office/drawing/2014/main" id="{1BB33813-CBED-4FC7-3431-BD2CD995B013}"/>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96"/>
            <a:ext cx="20104810" cy="11308953"/>
          </a:xfrm>
          <a:prstGeom prst="rect">
            <a:avLst/>
          </a:prstGeom>
        </p:spPr>
      </p:pic>
    </p:spTree>
    <p:extLst>
      <p:ext uri="{BB962C8B-B14F-4D97-AF65-F5344CB8AC3E}">
        <p14:creationId xmlns:p14="http://schemas.microsoft.com/office/powerpoint/2010/main" val="4195742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5" name="Picture 4" descr="A bright light in the dark&#10;&#10;Description automatically generated">
            <a:extLst>
              <a:ext uri="{FF2B5EF4-FFF2-40B4-BE49-F238E27FC236}">
                <a16:creationId xmlns:a16="http://schemas.microsoft.com/office/drawing/2014/main" id="{EA1461A2-2FD5-FAC6-21B0-C89879984B28}"/>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97"/>
            <a:ext cx="20104100" cy="11308554"/>
          </a:xfrm>
          <a:prstGeom prst="rect">
            <a:avLst/>
          </a:prstGeom>
        </p:spPr>
      </p:pic>
    </p:spTree>
    <p:extLst>
      <p:ext uri="{BB962C8B-B14F-4D97-AF65-F5344CB8AC3E}">
        <p14:creationId xmlns:p14="http://schemas.microsoft.com/office/powerpoint/2010/main" val="1262363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9" r:id="rId3"/>
    <p:sldLayoutId id="2147483670" r:id="rId4"/>
    <p:sldLayoutId id="2147483672" r:id="rId5"/>
    <p:sldLayoutId id="2147483673" r:id="rId6"/>
    <p:sldLayoutId id="2147483674"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mailto:CHARLIE.WARD@THEBESA.COM"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15_BD79A13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E_3DFE0F09.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1A_39D17C5E.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ading">
            <a:extLst>
              <a:ext uri="{FF2B5EF4-FFF2-40B4-BE49-F238E27FC236}">
                <a16:creationId xmlns:a16="http://schemas.microsoft.com/office/drawing/2014/main" id="{125691A9-DB0F-6D64-BF31-1EB352B4F15F}"/>
              </a:ext>
            </a:extLst>
          </p:cNvPr>
          <p:cNvSpPr txBox="1"/>
          <p:nvPr/>
        </p:nvSpPr>
        <p:spPr>
          <a:xfrm>
            <a:off x="1144935" y="5014963"/>
            <a:ext cx="7537695" cy="2980624"/>
          </a:xfrm>
          <a:prstGeom prst="rect">
            <a:avLst/>
          </a:prstGeom>
        </p:spPr>
        <p:txBody>
          <a:bodyPr vert="horz" wrap="square" lIns="0" tIns="0" rIns="0" bIns="0" rtlCol="0">
            <a:spAutoFit/>
          </a:bodyPr>
          <a:lstStyle/>
          <a:p>
            <a:pPr marL="12700" marR="5080">
              <a:lnSpc>
                <a:spcPct val="72000"/>
              </a:lnSpc>
              <a:spcBef>
                <a:spcPts val="4065"/>
              </a:spcBef>
            </a:pPr>
            <a:r>
              <a:rPr lang="en-GB" sz="8500" spc="-355">
                <a:solidFill>
                  <a:srgbClr val="FFFFFF"/>
                </a:solidFill>
                <a:latin typeface="Poppins Light" pitchFamily="2" charset="77"/>
                <a:cs typeface="Poppins Light" pitchFamily="2" charset="77"/>
              </a:rPr>
              <a:t>S</a:t>
            </a:r>
            <a:r>
              <a:rPr lang="en-GB" sz="8500" spc="-570">
                <a:solidFill>
                  <a:srgbClr val="FFFFFF"/>
                </a:solidFill>
                <a:latin typeface="Poppins Light" pitchFamily="2" charset="77"/>
                <a:cs typeface="Poppins Light" pitchFamily="2" charset="77"/>
              </a:rPr>
              <a:t>P</a:t>
            </a:r>
            <a:r>
              <a:rPr lang="en-GB" sz="8500" spc="-445">
                <a:solidFill>
                  <a:srgbClr val="FFFFFF"/>
                </a:solidFill>
                <a:latin typeface="Poppins Light" pitchFamily="2" charset="77"/>
                <a:cs typeface="Poppins Light" pitchFamily="2" charset="77"/>
              </a:rPr>
              <a:t>O</a:t>
            </a:r>
            <a:r>
              <a:rPr lang="en-GB" sz="8500" spc="-325">
                <a:solidFill>
                  <a:srgbClr val="FFFFFF"/>
                </a:solidFill>
                <a:latin typeface="Poppins Light" pitchFamily="2" charset="77"/>
                <a:cs typeface="Poppins Light" pitchFamily="2" charset="77"/>
              </a:rPr>
              <a:t>N</a:t>
            </a:r>
            <a:r>
              <a:rPr lang="en-GB" sz="8500" spc="-580">
                <a:solidFill>
                  <a:srgbClr val="FFFFFF"/>
                </a:solidFill>
                <a:latin typeface="Poppins Light" pitchFamily="2" charset="77"/>
                <a:cs typeface="Poppins Light" pitchFamily="2" charset="77"/>
              </a:rPr>
              <a:t>S</a:t>
            </a:r>
            <a:r>
              <a:rPr lang="en-GB" sz="8500" spc="-445">
                <a:solidFill>
                  <a:srgbClr val="FFFFFF"/>
                </a:solidFill>
                <a:latin typeface="Poppins Light" pitchFamily="2" charset="77"/>
                <a:cs typeface="Poppins Light" pitchFamily="2" charset="77"/>
              </a:rPr>
              <a:t>O</a:t>
            </a:r>
            <a:r>
              <a:rPr lang="en-GB" sz="8500" spc="-440">
                <a:solidFill>
                  <a:srgbClr val="FFFFFF"/>
                </a:solidFill>
                <a:latin typeface="Poppins Light" pitchFamily="2" charset="77"/>
                <a:cs typeface="Poppins Light" pitchFamily="2" charset="77"/>
              </a:rPr>
              <a:t>R</a:t>
            </a:r>
            <a:r>
              <a:rPr lang="en-GB" sz="8500" spc="-355">
                <a:solidFill>
                  <a:srgbClr val="FFFFFF"/>
                </a:solidFill>
                <a:latin typeface="Poppins Light" pitchFamily="2" charset="77"/>
                <a:cs typeface="Poppins Light" pitchFamily="2" charset="77"/>
              </a:rPr>
              <a:t>S</a:t>
            </a:r>
            <a:r>
              <a:rPr lang="en-GB" sz="8500" spc="-310">
                <a:solidFill>
                  <a:srgbClr val="FFFFFF"/>
                </a:solidFill>
                <a:latin typeface="Poppins Light" pitchFamily="2" charset="77"/>
                <a:cs typeface="Poppins Light" pitchFamily="2" charset="77"/>
              </a:rPr>
              <a:t>H</a:t>
            </a:r>
            <a:r>
              <a:rPr lang="en-GB" sz="8500" spc="-315">
                <a:solidFill>
                  <a:srgbClr val="FFFFFF"/>
                </a:solidFill>
                <a:latin typeface="Poppins Light" pitchFamily="2" charset="77"/>
                <a:cs typeface="Poppins Light" pitchFamily="2" charset="77"/>
              </a:rPr>
              <a:t>I</a:t>
            </a:r>
            <a:r>
              <a:rPr lang="en-GB" sz="8500" spc="-50">
                <a:solidFill>
                  <a:srgbClr val="FFFFFF"/>
                </a:solidFill>
                <a:latin typeface="Poppins Light" pitchFamily="2" charset="77"/>
                <a:cs typeface="Poppins Light" pitchFamily="2" charset="77"/>
              </a:rPr>
              <a:t>P</a:t>
            </a:r>
            <a:r>
              <a:rPr lang="en-GB" sz="8500" spc="-385">
                <a:solidFill>
                  <a:srgbClr val="FFFFFF"/>
                </a:solidFill>
                <a:latin typeface="Poppins Light" pitchFamily="2" charset="77"/>
                <a:cs typeface="Poppins Light" pitchFamily="2" charset="77"/>
              </a:rPr>
              <a:t> </a:t>
            </a:r>
            <a:r>
              <a:rPr lang="en-GB" sz="8500" spc="-459">
                <a:solidFill>
                  <a:schemeClr val="accent4"/>
                </a:solidFill>
                <a:latin typeface="Poppins Light" pitchFamily="2" charset="77"/>
                <a:cs typeface="Poppins Light" pitchFamily="2" charset="77"/>
              </a:rPr>
              <a:t>O</a:t>
            </a:r>
            <a:r>
              <a:rPr lang="en-GB" sz="8500" spc="-580">
                <a:solidFill>
                  <a:schemeClr val="accent4"/>
                </a:solidFill>
                <a:latin typeface="Poppins Light" pitchFamily="2" charset="77"/>
                <a:cs typeface="Poppins Light" pitchFamily="2" charset="77"/>
              </a:rPr>
              <a:t>P</a:t>
            </a:r>
            <a:r>
              <a:rPr lang="en-GB" sz="8500" spc="-590">
                <a:solidFill>
                  <a:schemeClr val="accent4"/>
                </a:solidFill>
                <a:latin typeface="Poppins Light" pitchFamily="2" charset="77"/>
                <a:cs typeface="Poppins Light" pitchFamily="2" charset="77"/>
              </a:rPr>
              <a:t>P</a:t>
            </a:r>
            <a:r>
              <a:rPr lang="en-GB" sz="8500" spc="-459">
                <a:solidFill>
                  <a:schemeClr val="accent4"/>
                </a:solidFill>
                <a:latin typeface="Poppins Light" pitchFamily="2" charset="77"/>
                <a:cs typeface="Poppins Light" pitchFamily="2" charset="77"/>
              </a:rPr>
              <a:t>O</a:t>
            </a:r>
            <a:r>
              <a:rPr lang="en-GB" sz="8500" spc="-445">
                <a:solidFill>
                  <a:schemeClr val="accent4"/>
                </a:solidFill>
                <a:latin typeface="Poppins Light" pitchFamily="2" charset="77"/>
                <a:cs typeface="Poppins Light" pitchFamily="2" charset="77"/>
              </a:rPr>
              <a:t>R</a:t>
            </a:r>
            <a:r>
              <a:rPr lang="en-GB" sz="8500" spc="-600">
                <a:solidFill>
                  <a:schemeClr val="accent4"/>
                </a:solidFill>
                <a:latin typeface="Poppins Light" pitchFamily="2" charset="77"/>
                <a:cs typeface="Poppins Light" pitchFamily="2" charset="77"/>
              </a:rPr>
              <a:t>T</a:t>
            </a:r>
            <a:r>
              <a:rPr lang="en-GB" sz="8500" spc="-340">
                <a:solidFill>
                  <a:schemeClr val="accent4"/>
                </a:solidFill>
                <a:latin typeface="Poppins Light" pitchFamily="2" charset="77"/>
                <a:cs typeface="Poppins Light" pitchFamily="2" charset="77"/>
              </a:rPr>
              <a:t>U</a:t>
            </a:r>
            <a:r>
              <a:rPr lang="en-GB" sz="8500" spc="-325">
                <a:solidFill>
                  <a:schemeClr val="accent4"/>
                </a:solidFill>
                <a:latin typeface="Poppins Light" pitchFamily="2" charset="77"/>
                <a:cs typeface="Poppins Light" pitchFamily="2" charset="77"/>
              </a:rPr>
              <a:t>N</a:t>
            </a:r>
            <a:r>
              <a:rPr lang="en-GB" sz="8500" spc="-625">
                <a:solidFill>
                  <a:schemeClr val="accent4"/>
                </a:solidFill>
                <a:latin typeface="Poppins Light" pitchFamily="2" charset="77"/>
                <a:cs typeface="Poppins Light" pitchFamily="2" charset="77"/>
              </a:rPr>
              <a:t>IT</a:t>
            </a:r>
            <a:r>
              <a:rPr lang="en-GB" sz="8500" spc="-335">
                <a:solidFill>
                  <a:schemeClr val="accent4"/>
                </a:solidFill>
                <a:latin typeface="Poppins Light" pitchFamily="2" charset="77"/>
                <a:cs typeface="Poppins Light" pitchFamily="2" charset="77"/>
              </a:rPr>
              <a:t>I</a:t>
            </a:r>
            <a:r>
              <a:rPr lang="en-GB" sz="8500" spc="-370">
                <a:solidFill>
                  <a:schemeClr val="accent4"/>
                </a:solidFill>
                <a:latin typeface="Poppins Light" pitchFamily="2" charset="77"/>
                <a:cs typeface="Poppins Light" pitchFamily="2" charset="77"/>
              </a:rPr>
              <a:t>E</a:t>
            </a:r>
            <a:r>
              <a:rPr lang="en-GB" sz="8500" spc="-60">
                <a:solidFill>
                  <a:schemeClr val="accent4"/>
                </a:solidFill>
                <a:latin typeface="Poppins Light" pitchFamily="2" charset="77"/>
                <a:cs typeface="Poppins Light" pitchFamily="2" charset="77"/>
              </a:rPr>
              <a:t>S</a:t>
            </a:r>
          </a:p>
          <a:p>
            <a:pPr marL="12700" marR="5080">
              <a:lnSpc>
                <a:spcPct val="72000"/>
              </a:lnSpc>
              <a:spcBef>
                <a:spcPts val="4065"/>
              </a:spcBef>
            </a:pPr>
            <a:r>
              <a:rPr lang="en-GB" sz="4800" spc="-60">
                <a:solidFill>
                  <a:schemeClr val="accent4"/>
                </a:solidFill>
                <a:latin typeface="Poppins Light" pitchFamily="2" charset="77"/>
                <a:cs typeface="Poppins Light" pitchFamily="2" charset="77"/>
              </a:rPr>
              <a:t>22 October | The Brewery</a:t>
            </a:r>
            <a:endParaRPr sz="4800">
              <a:solidFill>
                <a:schemeClr val="accent4"/>
              </a:solidFill>
              <a:latin typeface="Poppins Light" pitchFamily="2" charset="77"/>
              <a:cs typeface="Poppins Light" pitchFamily="2" charset="77"/>
            </a:endParaRPr>
          </a:p>
        </p:txBody>
      </p:sp>
      <p:sp>
        <p:nvSpPr>
          <p:cNvPr id="27" name="Heading">
            <a:extLst>
              <a:ext uri="{FF2B5EF4-FFF2-40B4-BE49-F238E27FC236}">
                <a16:creationId xmlns:a16="http://schemas.microsoft.com/office/drawing/2014/main" id="{782987C2-302C-C699-D936-3267E477942A}"/>
              </a:ext>
            </a:extLst>
          </p:cNvPr>
          <p:cNvSpPr txBox="1"/>
          <p:nvPr/>
        </p:nvSpPr>
        <p:spPr>
          <a:xfrm>
            <a:off x="3858639" y="924670"/>
            <a:ext cx="7537695" cy="1240981"/>
          </a:xfrm>
          <a:prstGeom prst="rect">
            <a:avLst/>
          </a:prstGeom>
        </p:spPr>
        <p:txBody>
          <a:bodyPr vert="horz" wrap="square" lIns="0" tIns="0" rIns="0" bIns="0" rtlCol="0">
            <a:spAutoFit/>
          </a:bodyPr>
          <a:lstStyle/>
          <a:p>
            <a:pPr marL="12700" marR="5080">
              <a:lnSpc>
                <a:spcPct val="72000"/>
              </a:lnSpc>
            </a:pPr>
            <a:r>
              <a:rPr lang="en-GB" sz="5400" spc="-355">
                <a:solidFill>
                  <a:srgbClr val="FFFFFF"/>
                </a:solidFill>
                <a:latin typeface="Poppins Light" pitchFamily="2" charset="77"/>
                <a:cs typeface="Poppins Light" pitchFamily="2" charset="77"/>
              </a:rPr>
              <a:t>INDUSTRY</a:t>
            </a:r>
          </a:p>
          <a:p>
            <a:pPr marL="12700" marR="5080">
              <a:lnSpc>
                <a:spcPct val="72000"/>
              </a:lnSpc>
            </a:pPr>
            <a:r>
              <a:rPr lang="en-GB" sz="5400" spc="-325">
                <a:solidFill>
                  <a:schemeClr val="bg1"/>
                </a:solidFill>
                <a:latin typeface="Poppins Light" pitchFamily="2" charset="77"/>
                <a:cs typeface="Poppins Light" pitchFamily="2" charset="77"/>
              </a:rPr>
              <a:t>AWARDS</a:t>
            </a:r>
            <a:r>
              <a:rPr lang="en-GB" sz="5400" spc="-325">
                <a:solidFill>
                  <a:schemeClr val="accent4"/>
                </a:solidFill>
                <a:latin typeface="Poppins Light" pitchFamily="2" charset="77"/>
                <a:cs typeface="Poppins Light" pitchFamily="2" charset="77"/>
              </a:rPr>
              <a:t> 2026</a:t>
            </a:r>
            <a:endParaRPr sz="5400">
              <a:solidFill>
                <a:schemeClr val="accent4"/>
              </a:solidFill>
              <a:latin typeface="Poppins Light" pitchFamily="2" charset="77"/>
              <a:cs typeface="Poppins Light" pitchFamily="2" charset="77"/>
            </a:endParaRPr>
          </a:p>
        </p:txBody>
      </p:sp>
      <p:sp>
        <p:nvSpPr>
          <p:cNvPr id="28" name="Rectangle 1">
            <a:extLst>
              <a:ext uri="{FF2B5EF4-FFF2-40B4-BE49-F238E27FC236}">
                <a16:creationId xmlns:a16="http://schemas.microsoft.com/office/drawing/2014/main" id="{BAEBEF37-25D5-9E7A-084E-45C0EB477603}"/>
              </a:ext>
            </a:extLst>
          </p:cNvPr>
          <p:cNvSpPr>
            <a:spLocks noChangeArrowheads="1"/>
          </p:cNvSpPr>
          <p:nvPr/>
        </p:nvSpPr>
        <p:spPr bwMode="auto">
          <a:xfrm>
            <a:off x="0" y="0"/>
            <a:ext cx="20104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9" name="Rectangle 2">
            <a:extLst>
              <a:ext uri="{FF2B5EF4-FFF2-40B4-BE49-F238E27FC236}">
                <a16:creationId xmlns:a16="http://schemas.microsoft.com/office/drawing/2014/main" id="{7EE4CAEC-8884-8720-F19B-477E66F41A32}"/>
              </a:ext>
            </a:extLst>
          </p:cNvPr>
          <p:cNvSpPr>
            <a:spLocks noChangeArrowheads="1"/>
          </p:cNvSpPr>
          <p:nvPr/>
        </p:nvSpPr>
        <p:spPr bwMode="auto">
          <a:xfrm>
            <a:off x="152400" y="152400"/>
            <a:ext cx="20104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0" name="Rectangle 3">
            <a:extLst>
              <a:ext uri="{FF2B5EF4-FFF2-40B4-BE49-F238E27FC236}">
                <a16:creationId xmlns:a16="http://schemas.microsoft.com/office/drawing/2014/main" id="{40E4CE21-6482-F592-0A1B-32D9B8ECBCB5}"/>
              </a:ext>
            </a:extLst>
          </p:cNvPr>
          <p:cNvSpPr>
            <a:spLocks noChangeArrowheads="1"/>
          </p:cNvSpPr>
          <p:nvPr/>
        </p:nvSpPr>
        <p:spPr bwMode="auto">
          <a:xfrm>
            <a:off x="304800" y="304800"/>
            <a:ext cx="20104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2" name="Picture 31" descr="A sign with text on it&#10;&#10;AI-generated content may be incorrect.">
            <a:extLst>
              <a:ext uri="{FF2B5EF4-FFF2-40B4-BE49-F238E27FC236}">
                <a16:creationId xmlns:a16="http://schemas.microsoft.com/office/drawing/2014/main" id="{E13D4BD5-13D3-781C-4570-1F4FB7BAAE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935" y="646010"/>
            <a:ext cx="2542151" cy="1519641"/>
          </a:xfrm>
          <a:prstGeom prst="rect">
            <a:avLst/>
          </a:prstGeom>
        </p:spPr>
      </p:pic>
    </p:spTree>
    <p:extLst>
      <p:ext uri="{BB962C8B-B14F-4D97-AF65-F5344CB8AC3E}">
        <p14:creationId xmlns:p14="http://schemas.microsoft.com/office/powerpoint/2010/main" val="3831569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0DC26-C1D0-1D7C-EF1D-ECB6ADCA754A}"/>
            </a:ext>
          </a:extLst>
        </p:cNvPr>
        <p:cNvGrpSpPr/>
        <p:nvPr/>
      </p:nvGrpSpPr>
      <p:grpSpPr>
        <a:xfrm>
          <a:off x="0" y="0"/>
          <a:ext cx="0" cy="0"/>
          <a:chOff x="0" y="0"/>
          <a:chExt cx="0" cy="0"/>
        </a:xfrm>
      </p:grpSpPr>
      <p:sp>
        <p:nvSpPr>
          <p:cNvPr id="6" name="Heading">
            <a:extLst>
              <a:ext uri="{FF2B5EF4-FFF2-40B4-BE49-F238E27FC236}">
                <a16:creationId xmlns:a16="http://schemas.microsoft.com/office/drawing/2014/main" id="{36AB8444-0AE8-A6DC-5AE6-71642F0DB955}"/>
              </a:ext>
            </a:extLst>
          </p:cNvPr>
          <p:cNvSpPr txBox="1"/>
          <p:nvPr/>
        </p:nvSpPr>
        <p:spPr>
          <a:xfrm>
            <a:off x="1144935" y="3569621"/>
            <a:ext cx="7537695" cy="1011559"/>
          </a:xfrm>
          <a:prstGeom prst="rect">
            <a:avLst/>
          </a:prstGeom>
        </p:spPr>
        <p:txBody>
          <a:bodyPr vert="horz" wrap="square" lIns="0" tIns="0" rIns="0" bIns="0" rtlCol="0">
            <a:spAutoFit/>
          </a:bodyPr>
          <a:lstStyle/>
          <a:p>
            <a:pPr marL="12700" marR="5080">
              <a:lnSpc>
                <a:spcPct val="72000"/>
              </a:lnSpc>
              <a:spcBef>
                <a:spcPts val="4065"/>
              </a:spcBef>
            </a:pPr>
            <a:r>
              <a:rPr lang="en-GB" sz="8500" spc="-459">
                <a:solidFill>
                  <a:schemeClr val="accent4"/>
                </a:solidFill>
                <a:latin typeface="Poppins Light" pitchFamily="2" charset="77"/>
                <a:cs typeface="Poppins Light" pitchFamily="2" charset="77"/>
              </a:rPr>
              <a:t>GET IN TOUCH</a:t>
            </a:r>
            <a:endParaRPr sz="8500">
              <a:solidFill>
                <a:schemeClr val="accent4"/>
              </a:solidFill>
              <a:latin typeface="Poppins Light" pitchFamily="2" charset="77"/>
              <a:cs typeface="Poppins Light" pitchFamily="2" charset="77"/>
            </a:endParaRPr>
          </a:p>
        </p:txBody>
      </p:sp>
      <p:sp>
        <p:nvSpPr>
          <p:cNvPr id="27" name="Heading">
            <a:extLst>
              <a:ext uri="{FF2B5EF4-FFF2-40B4-BE49-F238E27FC236}">
                <a16:creationId xmlns:a16="http://schemas.microsoft.com/office/drawing/2014/main" id="{F37F14F8-C17F-18DE-9BFA-8A8BE2D4DECC}"/>
              </a:ext>
            </a:extLst>
          </p:cNvPr>
          <p:cNvSpPr txBox="1"/>
          <p:nvPr/>
        </p:nvSpPr>
        <p:spPr>
          <a:xfrm>
            <a:off x="3858639" y="924670"/>
            <a:ext cx="7537695" cy="1240981"/>
          </a:xfrm>
          <a:prstGeom prst="rect">
            <a:avLst/>
          </a:prstGeom>
        </p:spPr>
        <p:txBody>
          <a:bodyPr vert="horz" wrap="square" lIns="0" tIns="0" rIns="0" bIns="0" rtlCol="0">
            <a:spAutoFit/>
          </a:bodyPr>
          <a:lstStyle/>
          <a:p>
            <a:pPr marL="12700" marR="5080">
              <a:lnSpc>
                <a:spcPct val="72000"/>
              </a:lnSpc>
            </a:pPr>
            <a:r>
              <a:rPr lang="en-GB" sz="5400" spc="-355">
                <a:solidFill>
                  <a:srgbClr val="FFFFFF"/>
                </a:solidFill>
                <a:latin typeface="Poppins Light" pitchFamily="2" charset="77"/>
                <a:cs typeface="Poppins Light" pitchFamily="2" charset="77"/>
              </a:rPr>
              <a:t>INDUSTRY</a:t>
            </a:r>
          </a:p>
          <a:p>
            <a:pPr marL="12700" marR="5080">
              <a:lnSpc>
                <a:spcPct val="72000"/>
              </a:lnSpc>
            </a:pPr>
            <a:r>
              <a:rPr lang="en-GB" sz="5400" spc="-325">
                <a:solidFill>
                  <a:schemeClr val="bg1"/>
                </a:solidFill>
                <a:latin typeface="Poppins Light" pitchFamily="2" charset="77"/>
                <a:cs typeface="Poppins Light" pitchFamily="2" charset="77"/>
              </a:rPr>
              <a:t>AWARDS</a:t>
            </a:r>
            <a:r>
              <a:rPr lang="en-GB" sz="5400" spc="-325">
                <a:solidFill>
                  <a:schemeClr val="accent4"/>
                </a:solidFill>
                <a:latin typeface="Poppins Light" pitchFamily="2" charset="77"/>
                <a:cs typeface="Poppins Light" pitchFamily="2" charset="77"/>
              </a:rPr>
              <a:t> 2026</a:t>
            </a:r>
            <a:endParaRPr sz="5400">
              <a:solidFill>
                <a:schemeClr val="accent4"/>
              </a:solidFill>
              <a:latin typeface="Poppins Light" pitchFamily="2" charset="77"/>
              <a:cs typeface="Poppins Light" pitchFamily="2" charset="77"/>
            </a:endParaRPr>
          </a:p>
        </p:txBody>
      </p:sp>
      <p:sp>
        <p:nvSpPr>
          <p:cNvPr id="28" name="Rectangle 1">
            <a:extLst>
              <a:ext uri="{FF2B5EF4-FFF2-40B4-BE49-F238E27FC236}">
                <a16:creationId xmlns:a16="http://schemas.microsoft.com/office/drawing/2014/main" id="{AED12975-8F6C-DA61-81FA-824E8DFB3DAD}"/>
              </a:ext>
            </a:extLst>
          </p:cNvPr>
          <p:cNvSpPr>
            <a:spLocks noChangeArrowheads="1"/>
          </p:cNvSpPr>
          <p:nvPr/>
        </p:nvSpPr>
        <p:spPr bwMode="auto">
          <a:xfrm>
            <a:off x="0" y="0"/>
            <a:ext cx="20104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9" name="Rectangle 2">
            <a:extLst>
              <a:ext uri="{FF2B5EF4-FFF2-40B4-BE49-F238E27FC236}">
                <a16:creationId xmlns:a16="http://schemas.microsoft.com/office/drawing/2014/main" id="{30F1AFAC-7734-6429-1D0C-54D7F7A63634}"/>
              </a:ext>
            </a:extLst>
          </p:cNvPr>
          <p:cNvSpPr>
            <a:spLocks noChangeArrowheads="1"/>
          </p:cNvSpPr>
          <p:nvPr/>
        </p:nvSpPr>
        <p:spPr bwMode="auto">
          <a:xfrm>
            <a:off x="152400" y="152400"/>
            <a:ext cx="20104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0" name="Rectangle 3">
            <a:extLst>
              <a:ext uri="{FF2B5EF4-FFF2-40B4-BE49-F238E27FC236}">
                <a16:creationId xmlns:a16="http://schemas.microsoft.com/office/drawing/2014/main" id="{0DB32267-C420-8CF0-1259-C0B2AD18EA82}"/>
              </a:ext>
            </a:extLst>
          </p:cNvPr>
          <p:cNvSpPr>
            <a:spLocks noChangeArrowheads="1"/>
          </p:cNvSpPr>
          <p:nvPr/>
        </p:nvSpPr>
        <p:spPr bwMode="auto">
          <a:xfrm>
            <a:off x="304800" y="304800"/>
            <a:ext cx="201041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2" name="Picture 31" descr="A sign with text on it&#10;&#10;AI-generated content may be incorrect.">
            <a:extLst>
              <a:ext uri="{FF2B5EF4-FFF2-40B4-BE49-F238E27FC236}">
                <a16:creationId xmlns:a16="http://schemas.microsoft.com/office/drawing/2014/main" id="{358012C5-1EC2-5D4F-E1DF-87C08236E9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935" y="646010"/>
            <a:ext cx="2542151" cy="1519641"/>
          </a:xfrm>
          <a:prstGeom prst="rect">
            <a:avLst/>
          </a:prstGeom>
        </p:spPr>
      </p:pic>
      <p:sp>
        <p:nvSpPr>
          <p:cNvPr id="2" name="Slide 5 Heading">
            <a:extLst>
              <a:ext uri="{FF2B5EF4-FFF2-40B4-BE49-F238E27FC236}">
                <a16:creationId xmlns:a16="http://schemas.microsoft.com/office/drawing/2014/main" id="{CDE5B0CF-D1B2-BDDC-BD58-578A4B36E1C1}"/>
              </a:ext>
            </a:extLst>
          </p:cNvPr>
          <p:cNvSpPr txBox="1"/>
          <p:nvPr/>
        </p:nvSpPr>
        <p:spPr>
          <a:xfrm>
            <a:off x="1144935" y="5008535"/>
            <a:ext cx="5975393" cy="3106620"/>
          </a:xfrm>
          <a:prstGeom prst="rect">
            <a:avLst/>
          </a:prstGeom>
        </p:spPr>
        <p:txBody>
          <a:bodyPr vert="horz" wrap="square" lIns="0" tIns="13335" rIns="0" bIns="0" rtlCol="0">
            <a:spAutoFit/>
          </a:bodyPr>
          <a:lstStyle/>
          <a:p>
            <a:pPr marL="12700">
              <a:lnSpc>
                <a:spcPct val="100000"/>
              </a:lnSpc>
              <a:spcBef>
                <a:spcPts val="105"/>
              </a:spcBef>
            </a:pPr>
            <a:r>
              <a:rPr lang="en-GB" sz="2800" spc="-290" dirty="0">
                <a:solidFill>
                  <a:schemeClr val="bg1"/>
                </a:solidFill>
                <a:latin typeface="Poppins Light" panose="00000400000000000000" pitchFamily="2" charset="0"/>
                <a:cs typeface="Poppins Light" panose="00000400000000000000" pitchFamily="2" charset="0"/>
              </a:rPr>
              <a:t>To book your sponsorship </a:t>
            </a:r>
            <a:r>
              <a:rPr lang="en-GB" sz="2800" spc="-290">
                <a:solidFill>
                  <a:schemeClr val="bg1"/>
                </a:solidFill>
                <a:latin typeface="Poppins Light" panose="00000400000000000000" pitchFamily="2" charset="0"/>
                <a:cs typeface="Poppins Light" panose="00000400000000000000" pitchFamily="2" charset="0"/>
              </a:rPr>
              <a:t>package for</a:t>
            </a:r>
            <a:r>
              <a:rPr lang="en-GB" sz="2800" spc="-290" dirty="0">
                <a:solidFill>
                  <a:schemeClr val="bg1"/>
                </a:solidFill>
                <a:latin typeface="Poppins Light" panose="00000400000000000000" pitchFamily="2" charset="0"/>
                <a:cs typeface="Poppins Light" panose="00000400000000000000" pitchFamily="2" charset="0"/>
              </a:rPr>
              <a:t> </a:t>
            </a:r>
            <a:r>
              <a:rPr lang="en-GB" sz="2800" spc="-290">
                <a:solidFill>
                  <a:schemeClr val="bg1"/>
                </a:solidFill>
                <a:latin typeface="Poppins Light" panose="00000400000000000000" pitchFamily="2" charset="0"/>
                <a:cs typeface="Poppins Light" panose="00000400000000000000" pitchFamily="2" charset="0"/>
              </a:rPr>
              <a:t>the </a:t>
            </a:r>
            <a:r>
              <a:rPr lang="en-GB" sz="2800" spc="-290" dirty="0">
                <a:solidFill>
                  <a:schemeClr val="bg1"/>
                </a:solidFill>
                <a:latin typeface="Poppins Light" panose="00000400000000000000" pitchFamily="2" charset="0"/>
                <a:cs typeface="Poppins Light" panose="00000400000000000000" pitchFamily="2" charset="0"/>
              </a:rPr>
              <a:t>BESA Industry Awards</a:t>
            </a:r>
          </a:p>
          <a:p>
            <a:pPr marL="12700">
              <a:lnSpc>
                <a:spcPct val="100000"/>
              </a:lnSpc>
              <a:spcBef>
                <a:spcPts val="105"/>
              </a:spcBef>
            </a:pPr>
            <a:r>
              <a:rPr lang="en-GB" sz="2800" spc="-290" dirty="0">
                <a:solidFill>
                  <a:schemeClr val="bg1"/>
                </a:solidFill>
                <a:latin typeface="Poppins Light" panose="00000400000000000000" pitchFamily="2" charset="0"/>
                <a:cs typeface="Poppins Light" panose="00000400000000000000" pitchFamily="2" charset="0"/>
              </a:rPr>
              <a:t>Please contact:</a:t>
            </a:r>
          </a:p>
          <a:p>
            <a:pPr marL="12700">
              <a:lnSpc>
                <a:spcPct val="100000"/>
              </a:lnSpc>
              <a:spcBef>
                <a:spcPts val="105"/>
              </a:spcBef>
            </a:pPr>
            <a:endParaRPr lang="en-GB" sz="2800" spc="-290" dirty="0">
              <a:solidFill>
                <a:schemeClr val="bg1"/>
              </a:solidFill>
              <a:latin typeface="Poppins Light" panose="00000400000000000000" pitchFamily="2" charset="0"/>
              <a:cs typeface="Poppins Light" panose="00000400000000000000" pitchFamily="2" charset="0"/>
            </a:endParaRPr>
          </a:p>
          <a:p>
            <a:pPr marL="12700">
              <a:lnSpc>
                <a:spcPct val="100000"/>
              </a:lnSpc>
              <a:spcBef>
                <a:spcPts val="105"/>
              </a:spcBef>
            </a:pPr>
            <a:r>
              <a:rPr lang="en-GB" sz="2800" spc="-290" dirty="0">
                <a:solidFill>
                  <a:schemeClr val="bg1"/>
                </a:solidFill>
                <a:latin typeface="Poppins Light" panose="00000400000000000000" pitchFamily="2" charset="0"/>
                <a:cs typeface="Poppins Light" panose="00000400000000000000" pitchFamily="2" charset="0"/>
              </a:rPr>
              <a:t>Charlie Ward</a:t>
            </a:r>
            <a:endParaRPr lang="en-GB" sz="2800" spc="-290" dirty="0">
              <a:solidFill>
                <a:schemeClr val="bg1"/>
              </a:solidFill>
              <a:latin typeface="Poppins Light" panose="00000400000000000000" pitchFamily="2" charset="0"/>
              <a:cs typeface="Poppins Light" panose="00000400000000000000" pitchFamily="2" charset="0"/>
              <a:hlinkClick r:id="rId3">
                <a:extLst>
                  <a:ext uri="{A12FA001-AC4F-418D-AE19-62706E023703}">
                    <ahyp:hlinkClr xmlns:ahyp="http://schemas.microsoft.com/office/drawing/2018/hyperlinkcolor" val="tx"/>
                  </a:ext>
                </a:extLst>
              </a:hlinkClick>
            </a:endParaRPr>
          </a:p>
          <a:p>
            <a:pPr marL="12700">
              <a:lnSpc>
                <a:spcPct val="100000"/>
              </a:lnSpc>
              <a:spcBef>
                <a:spcPts val="105"/>
              </a:spcBef>
            </a:pPr>
            <a:r>
              <a:rPr lang="en-GB" sz="2800" spc="-290" dirty="0">
                <a:solidFill>
                  <a:schemeClr val="bg1"/>
                </a:solidFill>
                <a:latin typeface="Poppins Light" panose="00000400000000000000" pitchFamily="2" charset="0"/>
                <a:cs typeface="Poppins Light" panose="00000400000000000000" pitchFamily="2" charset="0"/>
              </a:rPr>
              <a:t>Charlie.ward@thebesa.com</a:t>
            </a:r>
          </a:p>
          <a:p>
            <a:pPr marL="12700">
              <a:lnSpc>
                <a:spcPct val="100000"/>
              </a:lnSpc>
              <a:spcBef>
                <a:spcPts val="105"/>
              </a:spcBef>
            </a:pPr>
            <a:r>
              <a:rPr lang="en-GB" sz="2800" dirty="0">
                <a:solidFill>
                  <a:schemeClr val="bg1"/>
                </a:solidFill>
                <a:latin typeface="Poppins Light" panose="00000400000000000000" pitchFamily="2" charset="0"/>
                <a:cs typeface="Poppins Light" panose="00000400000000000000" pitchFamily="2" charset="0"/>
              </a:rPr>
              <a:t>+44 207 313 4906</a:t>
            </a:r>
            <a:endParaRPr sz="2800" dirty="0">
              <a:solidFill>
                <a:schemeClr val="bg1"/>
              </a:solidFill>
              <a:latin typeface="Poppins Light" panose="00000400000000000000" pitchFamily="2" charset="0"/>
              <a:cs typeface="Poppins Light" panose="00000400000000000000" pitchFamily="2" charset="0"/>
            </a:endParaRPr>
          </a:p>
        </p:txBody>
      </p:sp>
    </p:spTree>
    <p:extLst>
      <p:ext uri="{BB962C8B-B14F-4D97-AF65-F5344CB8AC3E}">
        <p14:creationId xmlns:p14="http://schemas.microsoft.com/office/powerpoint/2010/main" val="465278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2 Intro Copy">
            <a:extLst>
              <a:ext uri="{FF2B5EF4-FFF2-40B4-BE49-F238E27FC236}">
                <a16:creationId xmlns:a16="http://schemas.microsoft.com/office/drawing/2014/main" id="{0E2E16E3-0EB5-F6F2-B967-61FF3C0FCFF2}"/>
              </a:ext>
            </a:extLst>
          </p:cNvPr>
          <p:cNvSpPr txBox="1"/>
          <p:nvPr/>
        </p:nvSpPr>
        <p:spPr>
          <a:xfrm>
            <a:off x="1034387" y="2129097"/>
            <a:ext cx="15513302" cy="1654170"/>
          </a:xfrm>
          <a:prstGeom prst="rect">
            <a:avLst/>
          </a:prstGeom>
        </p:spPr>
        <p:txBody>
          <a:bodyPr vert="horz" wrap="square" lIns="0" tIns="31114" rIns="0" bIns="0" rtlCol="0">
            <a:spAutoFit/>
          </a:bodyPr>
          <a:lstStyle/>
          <a:p>
            <a:pPr marL="12700" marR="5080">
              <a:lnSpc>
                <a:spcPct val="150000"/>
              </a:lnSpc>
              <a:spcBef>
                <a:spcPts val="244"/>
              </a:spcBef>
            </a:pPr>
            <a:r>
              <a:rPr>
                <a:solidFill>
                  <a:schemeClr val="bg1"/>
                </a:solidFill>
                <a:latin typeface="Poppins Light" pitchFamily="2" charset="77"/>
                <a:cs typeface="Poppins Light" pitchFamily="2" charset="77"/>
              </a:rPr>
              <a:t>The Building Engineering Services Association (BESA) is a leading trade </a:t>
            </a:r>
            <a:r>
              <a:rPr err="1">
                <a:solidFill>
                  <a:schemeClr val="bg1"/>
                </a:solidFill>
                <a:latin typeface="Poppins Light" pitchFamily="2" charset="77"/>
                <a:cs typeface="Poppins Light" pitchFamily="2" charset="77"/>
              </a:rPr>
              <a:t>organisation</a:t>
            </a:r>
            <a:r>
              <a:rPr>
                <a:solidFill>
                  <a:schemeClr val="bg1"/>
                </a:solidFill>
                <a:latin typeface="Poppins Light" pitchFamily="2" charset="77"/>
                <a:cs typeface="Poppins Light" pitchFamily="2" charset="77"/>
              </a:rPr>
              <a:t> that represents and supports businesses involved in the design, installation, operation, and maintenance of building engineering systems. Founded in 1904, BESA champions best practices, innovation, and professionalism across the building services sector, including critical areas like heating, ventilation,</a:t>
            </a:r>
            <a:r>
              <a:rPr lang="en-GB">
                <a:solidFill>
                  <a:schemeClr val="bg1"/>
                </a:solidFill>
                <a:latin typeface="Poppins Light" pitchFamily="2" charset="77"/>
                <a:cs typeface="Poppins Light" pitchFamily="2" charset="77"/>
              </a:rPr>
              <a:t> </a:t>
            </a:r>
            <a:br>
              <a:rPr lang="en-GB">
                <a:solidFill>
                  <a:schemeClr val="bg1"/>
                </a:solidFill>
                <a:latin typeface="Poppins Light" pitchFamily="2" charset="77"/>
                <a:cs typeface="Poppins Light" pitchFamily="2" charset="77"/>
              </a:rPr>
            </a:br>
            <a:r>
              <a:rPr>
                <a:solidFill>
                  <a:schemeClr val="bg1"/>
                </a:solidFill>
                <a:latin typeface="Poppins Light" pitchFamily="2" charset="77"/>
                <a:cs typeface="Poppins Light" pitchFamily="2" charset="77"/>
              </a:rPr>
              <a:t>air conditioning, refrigeration, and renewable energy systems.</a:t>
            </a:r>
          </a:p>
        </p:txBody>
      </p:sp>
      <p:sp>
        <p:nvSpPr>
          <p:cNvPr id="6" name="Slide 2 Body Copy">
            <a:extLst>
              <a:ext uri="{FF2B5EF4-FFF2-40B4-BE49-F238E27FC236}">
                <a16:creationId xmlns:a16="http://schemas.microsoft.com/office/drawing/2014/main" id="{D92A4798-6618-7635-B41C-BA985297AF95}"/>
              </a:ext>
            </a:extLst>
          </p:cNvPr>
          <p:cNvSpPr txBox="1"/>
          <p:nvPr/>
        </p:nvSpPr>
        <p:spPr>
          <a:xfrm>
            <a:off x="1096639" y="5873944"/>
            <a:ext cx="8139110" cy="4542782"/>
          </a:xfrm>
          <a:prstGeom prst="rect">
            <a:avLst/>
          </a:prstGeom>
        </p:spPr>
        <p:txBody>
          <a:bodyPr vert="horz" wrap="square" lIns="0" tIns="11430" rIns="0" bIns="0" rtlCol="0">
            <a:spAutoFit/>
          </a:bodyPr>
          <a:lstStyle/>
          <a:p>
            <a:pPr>
              <a:lnSpc>
                <a:spcPct val="150000"/>
              </a:lnSpc>
            </a:pPr>
            <a:r>
              <a:rPr lang="en-GB">
                <a:solidFill>
                  <a:schemeClr val="bg1"/>
                </a:solidFill>
                <a:latin typeface="Poppins Light" panose="00000400000000000000" pitchFamily="2" charset="0"/>
                <a:cs typeface="Poppins Light" panose="00000400000000000000" pitchFamily="2" charset="0"/>
              </a:rPr>
              <a:t>The BESA Industry Awards celebrate excellence, innovation, and leadership across the building engineering services sector. Recognised as one of the most influential events in the industry calendar, the awards shine a spotlight on the organisations and individuals driving positive change in building safety, sustainability, performance, and skills development.</a:t>
            </a:r>
          </a:p>
          <a:p>
            <a:pPr>
              <a:lnSpc>
                <a:spcPct val="150000"/>
              </a:lnSpc>
            </a:pPr>
            <a:endParaRPr lang="en-GB">
              <a:solidFill>
                <a:schemeClr val="bg1"/>
              </a:solidFill>
              <a:latin typeface="Poppins Light" panose="00000400000000000000" pitchFamily="2" charset="0"/>
              <a:cs typeface="Poppins Light" panose="00000400000000000000" pitchFamily="2" charset="0"/>
            </a:endParaRPr>
          </a:p>
          <a:p>
            <a:pPr>
              <a:lnSpc>
                <a:spcPct val="150000"/>
              </a:lnSpc>
            </a:pPr>
            <a:r>
              <a:rPr lang="en-GB">
                <a:solidFill>
                  <a:schemeClr val="bg1"/>
                </a:solidFill>
                <a:latin typeface="Poppins Light" panose="00000400000000000000" pitchFamily="2" charset="0"/>
                <a:cs typeface="Poppins Light" panose="00000400000000000000" pitchFamily="2" charset="0"/>
              </a:rPr>
              <a:t>Last year, over 500 professionals from across the supply chain—from contractors and consultants to manufacturers, educators, and emerging talent—come together to honour achievements that are shaping the future of the built environment.</a:t>
            </a:r>
          </a:p>
        </p:txBody>
      </p:sp>
      <p:sp>
        <p:nvSpPr>
          <p:cNvPr id="7" name="Heading">
            <a:extLst>
              <a:ext uri="{FF2B5EF4-FFF2-40B4-BE49-F238E27FC236}">
                <a16:creationId xmlns:a16="http://schemas.microsoft.com/office/drawing/2014/main" id="{23EA2B33-E1D7-B2C5-DD98-AC060ED526B8}"/>
              </a:ext>
            </a:extLst>
          </p:cNvPr>
          <p:cNvSpPr txBox="1"/>
          <p:nvPr/>
        </p:nvSpPr>
        <p:spPr>
          <a:xfrm>
            <a:off x="1096639" y="1257860"/>
            <a:ext cx="8844130" cy="856901"/>
          </a:xfrm>
          <a:prstGeom prst="rect">
            <a:avLst/>
          </a:prstGeom>
        </p:spPr>
        <p:txBody>
          <a:bodyPr vert="horz" wrap="square" lIns="0" tIns="0" rIns="0" bIns="0" rtlCol="0">
            <a:spAutoFit/>
          </a:bodyPr>
          <a:lstStyle/>
          <a:p>
            <a:pPr marL="12700" marR="5080">
              <a:lnSpc>
                <a:spcPct val="72000"/>
              </a:lnSpc>
              <a:spcBef>
                <a:spcPts val="4065"/>
              </a:spcBef>
            </a:pPr>
            <a:r>
              <a:rPr lang="en-GB" sz="7200" spc="-355">
                <a:solidFill>
                  <a:srgbClr val="FFFFFF"/>
                </a:solidFill>
                <a:latin typeface="Poppins Light" pitchFamily="2" charset="77"/>
                <a:cs typeface="Poppins Light" pitchFamily="2" charset="77"/>
              </a:rPr>
              <a:t>ABOUT </a:t>
            </a:r>
            <a:r>
              <a:rPr lang="en-GB" sz="7200" spc="-459">
                <a:solidFill>
                  <a:schemeClr val="accent4"/>
                </a:solidFill>
                <a:latin typeface="Poppins Light" pitchFamily="2" charset="77"/>
                <a:cs typeface="Poppins Light" pitchFamily="2" charset="77"/>
              </a:rPr>
              <a:t>BESA</a:t>
            </a:r>
            <a:endParaRPr sz="7200">
              <a:solidFill>
                <a:schemeClr val="accent4"/>
              </a:solidFill>
              <a:latin typeface="Poppins Light" pitchFamily="2" charset="77"/>
              <a:cs typeface="Poppins Light" pitchFamily="2" charset="77"/>
            </a:endParaRPr>
          </a:p>
        </p:txBody>
      </p:sp>
      <p:sp>
        <p:nvSpPr>
          <p:cNvPr id="2" name="Heading">
            <a:extLst>
              <a:ext uri="{FF2B5EF4-FFF2-40B4-BE49-F238E27FC236}">
                <a16:creationId xmlns:a16="http://schemas.microsoft.com/office/drawing/2014/main" id="{B33E7C12-F5B0-1E0D-6E80-D107F0330C71}"/>
              </a:ext>
            </a:extLst>
          </p:cNvPr>
          <p:cNvSpPr txBox="1"/>
          <p:nvPr/>
        </p:nvSpPr>
        <p:spPr>
          <a:xfrm>
            <a:off x="1034387" y="4797774"/>
            <a:ext cx="9576103" cy="856901"/>
          </a:xfrm>
          <a:prstGeom prst="rect">
            <a:avLst/>
          </a:prstGeom>
        </p:spPr>
        <p:txBody>
          <a:bodyPr vert="horz" wrap="square" lIns="0" tIns="0" rIns="0" bIns="0" rtlCol="0">
            <a:spAutoFit/>
          </a:bodyPr>
          <a:lstStyle/>
          <a:p>
            <a:pPr marL="12700" marR="5080">
              <a:lnSpc>
                <a:spcPct val="72000"/>
              </a:lnSpc>
              <a:spcBef>
                <a:spcPts val="4065"/>
              </a:spcBef>
            </a:pPr>
            <a:r>
              <a:rPr lang="en-GB" sz="7200" spc="-355">
                <a:solidFill>
                  <a:srgbClr val="FFFFFF"/>
                </a:solidFill>
                <a:latin typeface="Poppins Light" pitchFamily="2" charset="77"/>
                <a:cs typeface="Poppins Light" pitchFamily="2" charset="77"/>
              </a:rPr>
              <a:t>ABOUT </a:t>
            </a:r>
            <a:r>
              <a:rPr lang="en-GB" sz="7200" spc="-459">
                <a:solidFill>
                  <a:schemeClr val="accent4"/>
                </a:solidFill>
                <a:latin typeface="Poppins Light" pitchFamily="2" charset="77"/>
                <a:cs typeface="Poppins Light" pitchFamily="2" charset="77"/>
              </a:rPr>
              <a:t>THE AWARDS</a:t>
            </a:r>
            <a:endParaRPr sz="7200">
              <a:solidFill>
                <a:schemeClr val="accent4"/>
              </a:solidFill>
              <a:latin typeface="Poppins Light" pitchFamily="2" charset="77"/>
              <a:cs typeface="Poppins Light" pitchFamily="2" charset="77"/>
            </a:endParaRPr>
          </a:p>
        </p:txBody>
      </p:sp>
    </p:spTree>
    <p:extLst>
      <p:ext uri="{BB962C8B-B14F-4D97-AF65-F5344CB8AC3E}">
        <p14:creationId xmlns:p14="http://schemas.microsoft.com/office/powerpoint/2010/main" val="433375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9DAD3-D759-1490-51FC-1744F691FD01}"/>
            </a:ext>
          </a:extLst>
        </p:cNvPr>
        <p:cNvGrpSpPr/>
        <p:nvPr/>
      </p:nvGrpSpPr>
      <p:grpSpPr>
        <a:xfrm>
          <a:off x="0" y="0"/>
          <a:ext cx="0" cy="0"/>
          <a:chOff x="0" y="0"/>
          <a:chExt cx="0" cy="0"/>
        </a:xfrm>
      </p:grpSpPr>
      <p:sp>
        <p:nvSpPr>
          <p:cNvPr id="10" name="Stat 1">
            <a:extLst>
              <a:ext uri="{FF2B5EF4-FFF2-40B4-BE49-F238E27FC236}">
                <a16:creationId xmlns:a16="http://schemas.microsoft.com/office/drawing/2014/main" id="{AED43189-2A14-4CA3-C9AE-1E68A776B91C}"/>
              </a:ext>
            </a:extLst>
          </p:cNvPr>
          <p:cNvSpPr txBox="1">
            <a:spLocks/>
          </p:cNvSpPr>
          <p:nvPr/>
        </p:nvSpPr>
        <p:spPr>
          <a:xfrm>
            <a:off x="979093" y="6482249"/>
            <a:ext cx="2350770" cy="1154162"/>
          </a:xfrm>
          <a:prstGeom prst="rect">
            <a:avLst/>
          </a:prstGeom>
        </p:spPr>
        <p:txBody>
          <a:bodyPr vert="horz" wrap="square" lIns="0" tIns="0" rIns="0" bIns="0" rtlCol="0" anchor="t" anchorCtr="0">
            <a:spAutoFit/>
          </a:bodyPr>
          <a:lstStyle>
            <a:lvl1pPr>
              <a:defRPr>
                <a:latin typeface="+mj-lt"/>
                <a:ea typeface="+mj-ea"/>
                <a:cs typeface="+mj-cs"/>
              </a:defRPr>
            </a:lvl1pPr>
          </a:lstStyle>
          <a:p>
            <a:pPr marL="12700">
              <a:spcBef>
                <a:spcPts val="110"/>
              </a:spcBef>
            </a:pPr>
            <a:r>
              <a:rPr lang="en-GB" sz="7500" spc="-420">
                <a:solidFill>
                  <a:schemeClr val="accent4"/>
                </a:solidFill>
                <a:latin typeface="Poppins Light" pitchFamily="2" charset="77"/>
                <a:cs typeface="Poppins Light" pitchFamily="2" charset="77"/>
              </a:rPr>
              <a:t>530</a:t>
            </a:r>
            <a:endParaRPr lang="en-GB" sz="7500">
              <a:solidFill>
                <a:schemeClr val="accent4"/>
              </a:solidFill>
              <a:latin typeface="Poppins Light" pitchFamily="2" charset="77"/>
              <a:cs typeface="Poppins Light" pitchFamily="2" charset="77"/>
            </a:endParaRPr>
          </a:p>
        </p:txBody>
      </p:sp>
      <p:sp>
        <p:nvSpPr>
          <p:cNvPr id="11" name="object 7">
            <a:extLst>
              <a:ext uri="{FF2B5EF4-FFF2-40B4-BE49-F238E27FC236}">
                <a16:creationId xmlns:a16="http://schemas.microsoft.com/office/drawing/2014/main" id="{E0BDE7F6-3BCA-71F1-76C3-8FDCD0364ADB}"/>
              </a:ext>
            </a:extLst>
          </p:cNvPr>
          <p:cNvSpPr txBox="1"/>
          <p:nvPr/>
        </p:nvSpPr>
        <p:spPr>
          <a:xfrm>
            <a:off x="1048299" y="7514260"/>
            <a:ext cx="2248747" cy="327025"/>
          </a:xfrm>
          <a:prstGeom prst="rect">
            <a:avLst/>
          </a:prstGeom>
        </p:spPr>
        <p:txBody>
          <a:bodyPr vert="horz" wrap="square" lIns="0" tIns="15875" rIns="0" bIns="0" rtlCol="0">
            <a:spAutoFit/>
          </a:bodyPr>
          <a:lstStyle/>
          <a:p>
            <a:pPr marL="12700">
              <a:lnSpc>
                <a:spcPct val="100000"/>
              </a:lnSpc>
              <a:spcBef>
                <a:spcPts val="125"/>
              </a:spcBef>
            </a:pPr>
            <a:r>
              <a:rPr lang="en-GB" sz="1950" spc="-30">
                <a:solidFill>
                  <a:schemeClr val="bg1"/>
                </a:solidFill>
                <a:latin typeface="Poppins"/>
                <a:cs typeface="Poppins"/>
              </a:rPr>
              <a:t>ATTENDEES</a:t>
            </a:r>
            <a:endParaRPr sz="1950">
              <a:solidFill>
                <a:schemeClr val="bg1"/>
              </a:solidFill>
              <a:latin typeface="Poppins"/>
              <a:cs typeface="Poppins"/>
            </a:endParaRPr>
          </a:p>
        </p:txBody>
      </p:sp>
      <p:sp>
        <p:nvSpPr>
          <p:cNvPr id="12" name="Stat 1">
            <a:extLst>
              <a:ext uri="{FF2B5EF4-FFF2-40B4-BE49-F238E27FC236}">
                <a16:creationId xmlns:a16="http://schemas.microsoft.com/office/drawing/2014/main" id="{6EE4E59C-3DF9-5E11-7F3D-F69287CC8025}"/>
              </a:ext>
            </a:extLst>
          </p:cNvPr>
          <p:cNvSpPr txBox="1">
            <a:spLocks/>
          </p:cNvSpPr>
          <p:nvPr/>
        </p:nvSpPr>
        <p:spPr>
          <a:xfrm>
            <a:off x="3427741" y="6482249"/>
            <a:ext cx="2350770" cy="1154162"/>
          </a:xfrm>
          <a:prstGeom prst="rect">
            <a:avLst/>
          </a:prstGeom>
        </p:spPr>
        <p:txBody>
          <a:bodyPr vert="horz" wrap="square" lIns="0" tIns="0" rIns="0" bIns="0" rtlCol="0" anchor="t" anchorCtr="0">
            <a:spAutoFit/>
          </a:bodyPr>
          <a:lstStyle>
            <a:lvl1pPr>
              <a:defRPr>
                <a:latin typeface="+mj-lt"/>
                <a:ea typeface="+mj-ea"/>
                <a:cs typeface="+mj-cs"/>
              </a:defRPr>
            </a:lvl1pPr>
          </a:lstStyle>
          <a:p>
            <a:pPr marL="12700">
              <a:spcBef>
                <a:spcPts val="110"/>
              </a:spcBef>
            </a:pPr>
            <a:r>
              <a:rPr lang="en-GB" sz="7500" spc="-420">
                <a:solidFill>
                  <a:schemeClr val="accent4"/>
                </a:solidFill>
                <a:latin typeface="Poppins Light" pitchFamily="2" charset="77"/>
                <a:cs typeface="Poppins Light" pitchFamily="2" charset="77"/>
              </a:rPr>
              <a:t>16</a:t>
            </a:r>
            <a:endParaRPr lang="en-GB" sz="7500">
              <a:solidFill>
                <a:schemeClr val="accent4"/>
              </a:solidFill>
              <a:latin typeface="Poppins Light" pitchFamily="2" charset="77"/>
              <a:cs typeface="Poppins Light" pitchFamily="2" charset="77"/>
            </a:endParaRPr>
          </a:p>
        </p:txBody>
      </p:sp>
      <p:sp>
        <p:nvSpPr>
          <p:cNvPr id="13" name="object 7">
            <a:extLst>
              <a:ext uri="{FF2B5EF4-FFF2-40B4-BE49-F238E27FC236}">
                <a16:creationId xmlns:a16="http://schemas.microsoft.com/office/drawing/2014/main" id="{E7B94E47-0FF9-408C-A3D7-A3037D88EE1F}"/>
              </a:ext>
            </a:extLst>
          </p:cNvPr>
          <p:cNvSpPr txBox="1"/>
          <p:nvPr/>
        </p:nvSpPr>
        <p:spPr>
          <a:xfrm>
            <a:off x="3496948" y="7514260"/>
            <a:ext cx="2308308" cy="327025"/>
          </a:xfrm>
          <a:prstGeom prst="rect">
            <a:avLst/>
          </a:prstGeom>
        </p:spPr>
        <p:txBody>
          <a:bodyPr vert="horz" wrap="square" lIns="0" tIns="15875" rIns="0" bIns="0" rtlCol="0">
            <a:spAutoFit/>
          </a:bodyPr>
          <a:lstStyle/>
          <a:p>
            <a:pPr marL="12700">
              <a:lnSpc>
                <a:spcPct val="100000"/>
              </a:lnSpc>
              <a:spcBef>
                <a:spcPts val="125"/>
              </a:spcBef>
            </a:pPr>
            <a:r>
              <a:rPr lang="en-GB" sz="1950" spc="-30">
                <a:solidFill>
                  <a:schemeClr val="bg1"/>
                </a:solidFill>
                <a:latin typeface="Poppins"/>
                <a:cs typeface="Poppins"/>
              </a:rPr>
              <a:t>SPONSORS</a:t>
            </a:r>
            <a:endParaRPr sz="1950">
              <a:solidFill>
                <a:schemeClr val="bg1"/>
              </a:solidFill>
              <a:latin typeface="Poppins"/>
              <a:cs typeface="Poppins"/>
            </a:endParaRPr>
          </a:p>
        </p:txBody>
      </p:sp>
      <p:sp>
        <p:nvSpPr>
          <p:cNvPr id="14" name="Stat 1">
            <a:extLst>
              <a:ext uri="{FF2B5EF4-FFF2-40B4-BE49-F238E27FC236}">
                <a16:creationId xmlns:a16="http://schemas.microsoft.com/office/drawing/2014/main" id="{BAB4D6B6-A512-38D5-95A4-5ADA4F0B7446}"/>
              </a:ext>
            </a:extLst>
          </p:cNvPr>
          <p:cNvSpPr txBox="1">
            <a:spLocks/>
          </p:cNvSpPr>
          <p:nvPr/>
        </p:nvSpPr>
        <p:spPr>
          <a:xfrm>
            <a:off x="5854364" y="6482249"/>
            <a:ext cx="2350770" cy="1154162"/>
          </a:xfrm>
          <a:prstGeom prst="rect">
            <a:avLst/>
          </a:prstGeom>
        </p:spPr>
        <p:txBody>
          <a:bodyPr vert="horz" wrap="square" lIns="0" tIns="0" rIns="0" bIns="0" rtlCol="0" anchor="t" anchorCtr="0">
            <a:spAutoFit/>
          </a:bodyPr>
          <a:lstStyle>
            <a:lvl1pPr>
              <a:defRPr>
                <a:latin typeface="+mj-lt"/>
                <a:ea typeface="+mj-ea"/>
                <a:cs typeface="+mj-cs"/>
              </a:defRPr>
            </a:lvl1pPr>
          </a:lstStyle>
          <a:p>
            <a:pPr marL="12700">
              <a:spcBef>
                <a:spcPts val="110"/>
              </a:spcBef>
            </a:pPr>
            <a:r>
              <a:rPr lang="en-GB" sz="7500" spc="-420">
                <a:solidFill>
                  <a:schemeClr val="accent4"/>
                </a:solidFill>
                <a:latin typeface="Poppins Light" pitchFamily="2" charset="77"/>
                <a:cs typeface="Poppins Light" pitchFamily="2" charset="77"/>
              </a:rPr>
              <a:t>141</a:t>
            </a:r>
            <a:endParaRPr lang="en-GB" sz="7500">
              <a:solidFill>
                <a:schemeClr val="accent4"/>
              </a:solidFill>
              <a:latin typeface="Poppins Light" pitchFamily="2" charset="77"/>
              <a:cs typeface="Poppins Light" pitchFamily="2" charset="77"/>
            </a:endParaRPr>
          </a:p>
        </p:txBody>
      </p:sp>
      <p:sp>
        <p:nvSpPr>
          <p:cNvPr id="15" name="object 7">
            <a:extLst>
              <a:ext uri="{FF2B5EF4-FFF2-40B4-BE49-F238E27FC236}">
                <a16:creationId xmlns:a16="http://schemas.microsoft.com/office/drawing/2014/main" id="{2A358717-D186-9E42-81AD-B4330F867457}"/>
              </a:ext>
            </a:extLst>
          </p:cNvPr>
          <p:cNvSpPr txBox="1"/>
          <p:nvPr/>
        </p:nvSpPr>
        <p:spPr>
          <a:xfrm>
            <a:off x="5923570" y="7514260"/>
            <a:ext cx="2385189" cy="316112"/>
          </a:xfrm>
          <a:prstGeom prst="rect">
            <a:avLst/>
          </a:prstGeom>
        </p:spPr>
        <p:txBody>
          <a:bodyPr vert="horz" wrap="square" lIns="0" tIns="15875" rIns="0" bIns="0" rtlCol="0">
            <a:spAutoFit/>
          </a:bodyPr>
          <a:lstStyle/>
          <a:p>
            <a:pPr marL="12700">
              <a:lnSpc>
                <a:spcPct val="100000"/>
              </a:lnSpc>
              <a:spcBef>
                <a:spcPts val="125"/>
              </a:spcBef>
            </a:pPr>
            <a:r>
              <a:rPr lang="en-GB" sz="1950" spc="-30">
                <a:solidFill>
                  <a:schemeClr val="bg1"/>
                </a:solidFill>
                <a:latin typeface="Poppins"/>
                <a:cs typeface="Poppins"/>
              </a:rPr>
              <a:t>AWARDS ENTRIES</a:t>
            </a:r>
            <a:endParaRPr sz="1950">
              <a:solidFill>
                <a:schemeClr val="bg1"/>
              </a:solidFill>
              <a:latin typeface="Poppins"/>
              <a:cs typeface="Poppins"/>
            </a:endParaRPr>
          </a:p>
        </p:txBody>
      </p:sp>
      <p:sp>
        <p:nvSpPr>
          <p:cNvPr id="17" name="Heading">
            <a:extLst>
              <a:ext uri="{FF2B5EF4-FFF2-40B4-BE49-F238E27FC236}">
                <a16:creationId xmlns:a16="http://schemas.microsoft.com/office/drawing/2014/main" id="{E0924EB6-C8AA-01A6-E3C6-D271B4EB5736}"/>
              </a:ext>
            </a:extLst>
          </p:cNvPr>
          <p:cNvSpPr txBox="1"/>
          <p:nvPr/>
        </p:nvSpPr>
        <p:spPr>
          <a:xfrm>
            <a:off x="1096639" y="1257860"/>
            <a:ext cx="7597656" cy="1975156"/>
          </a:xfrm>
          <a:prstGeom prst="rect">
            <a:avLst/>
          </a:prstGeom>
        </p:spPr>
        <p:txBody>
          <a:bodyPr vert="horz" wrap="square" lIns="0" tIns="0" rIns="0" bIns="0" rtlCol="0">
            <a:spAutoFit/>
          </a:bodyPr>
          <a:lstStyle/>
          <a:p>
            <a:pPr marL="12700" marR="5080">
              <a:lnSpc>
                <a:spcPct val="72000"/>
              </a:lnSpc>
              <a:spcBef>
                <a:spcPts val="4065"/>
              </a:spcBef>
            </a:pPr>
            <a:r>
              <a:rPr lang="en-GB" sz="8500" spc="-355">
                <a:solidFill>
                  <a:srgbClr val="FFFFFF"/>
                </a:solidFill>
                <a:latin typeface="Poppins Light" pitchFamily="2" charset="77"/>
                <a:cs typeface="Poppins Light" pitchFamily="2" charset="77"/>
              </a:rPr>
              <a:t>AUDIENCE</a:t>
            </a:r>
            <a:br>
              <a:rPr lang="en-GB" sz="8500" spc="-355">
                <a:solidFill>
                  <a:srgbClr val="FFFFFF"/>
                </a:solidFill>
                <a:latin typeface="Poppins Light" pitchFamily="2" charset="77"/>
                <a:cs typeface="Poppins Light" pitchFamily="2" charset="77"/>
              </a:rPr>
            </a:br>
            <a:r>
              <a:rPr lang="en-GB" sz="8500" spc="-355">
                <a:solidFill>
                  <a:schemeClr val="accent4"/>
                </a:solidFill>
                <a:latin typeface="Poppins Light" pitchFamily="2" charset="77"/>
                <a:cs typeface="Poppins Light" pitchFamily="2" charset="77"/>
              </a:rPr>
              <a:t>AND REACH</a:t>
            </a:r>
            <a:endParaRPr sz="8500">
              <a:solidFill>
                <a:schemeClr val="accent4"/>
              </a:solidFill>
              <a:latin typeface="Poppins Light" pitchFamily="2" charset="77"/>
              <a:cs typeface="Poppins Light" pitchFamily="2" charset="77"/>
            </a:endParaRPr>
          </a:p>
        </p:txBody>
      </p:sp>
      <p:sp>
        <p:nvSpPr>
          <p:cNvPr id="20" name="Stat 1">
            <a:extLst>
              <a:ext uri="{FF2B5EF4-FFF2-40B4-BE49-F238E27FC236}">
                <a16:creationId xmlns:a16="http://schemas.microsoft.com/office/drawing/2014/main" id="{3881932A-9B56-5DB7-8DA4-A88A58BCD992}"/>
              </a:ext>
            </a:extLst>
          </p:cNvPr>
          <p:cNvSpPr txBox="1">
            <a:spLocks/>
          </p:cNvSpPr>
          <p:nvPr/>
        </p:nvSpPr>
        <p:spPr>
          <a:xfrm>
            <a:off x="979093" y="8347075"/>
            <a:ext cx="2350770" cy="1154162"/>
          </a:xfrm>
          <a:prstGeom prst="rect">
            <a:avLst/>
          </a:prstGeom>
        </p:spPr>
        <p:txBody>
          <a:bodyPr vert="horz" wrap="square" lIns="0" tIns="0" rIns="0" bIns="0" rtlCol="0" anchor="t" anchorCtr="0">
            <a:spAutoFit/>
          </a:bodyPr>
          <a:lstStyle>
            <a:lvl1pPr>
              <a:defRPr>
                <a:latin typeface="+mj-lt"/>
                <a:ea typeface="+mj-ea"/>
                <a:cs typeface="+mj-cs"/>
              </a:defRPr>
            </a:lvl1pPr>
          </a:lstStyle>
          <a:p>
            <a:pPr marL="12700">
              <a:spcBef>
                <a:spcPts val="110"/>
              </a:spcBef>
            </a:pPr>
            <a:r>
              <a:rPr lang="en-GB" sz="7500" spc="-420">
                <a:solidFill>
                  <a:schemeClr val="accent4"/>
                </a:solidFill>
                <a:latin typeface="Poppins Light" pitchFamily="2" charset="77"/>
                <a:cs typeface="Poppins Light" pitchFamily="2" charset="77"/>
              </a:rPr>
              <a:t>27.5k</a:t>
            </a:r>
            <a:endParaRPr lang="en-GB" sz="7500">
              <a:solidFill>
                <a:schemeClr val="accent4"/>
              </a:solidFill>
              <a:latin typeface="Poppins Light" pitchFamily="2" charset="77"/>
              <a:cs typeface="Poppins Light" pitchFamily="2" charset="77"/>
            </a:endParaRPr>
          </a:p>
        </p:txBody>
      </p:sp>
      <p:sp>
        <p:nvSpPr>
          <p:cNvPr id="21" name="object 7">
            <a:extLst>
              <a:ext uri="{FF2B5EF4-FFF2-40B4-BE49-F238E27FC236}">
                <a16:creationId xmlns:a16="http://schemas.microsoft.com/office/drawing/2014/main" id="{D90913E0-8046-B124-304B-6A96A922BA1F}"/>
              </a:ext>
            </a:extLst>
          </p:cNvPr>
          <p:cNvSpPr txBox="1"/>
          <p:nvPr/>
        </p:nvSpPr>
        <p:spPr>
          <a:xfrm>
            <a:off x="1048299" y="9379086"/>
            <a:ext cx="2248747" cy="327025"/>
          </a:xfrm>
          <a:prstGeom prst="rect">
            <a:avLst/>
          </a:prstGeom>
        </p:spPr>
        <p:txBody>
          <a:bodyPr vert="horz" wrap="square" lIns="0" tIns="15875" rIns="0" bIns="0" rtlCol="0">
            <a:spAutoFit/>
          </a:bodyPr>
          <a:lstStyle/>
          <a:p>
            <a:pPr marL="12700">
              <a:lnSpc>
                <a:spcPct val="100000"/>
              </a:lnSpc>
              <a:spcBef>
                <a:spcPts val="125"/>
              </a:spcBef>
            </a:pPr>
            <a:r>
              <a:rPr lang="en-GB" sz="1950" spc="-30">
                <a:solidFill>
                  <a:schemeClr val="bg1"/>
                </a:solidFill>
                <a:latin typeface="Poppins"/>
                <a:cs typeface="Poppins"/>
              </a:rPr>
              <a:t>SOCIAL REACH</a:t>
            </a:r>
            <a:endParaRPr sz="1950">
              <a:solidFill>
                <a:schemeClr val="bg1"/>
              </a:solidFill>
              <a:latin typeface="Poppins"/>
              <a:cs typeface="Poppins"/>
            </a:endParaRPr>
          </a:p>
        </p:txBody>
      </p:sp>
      <p:sp>
        <p:nvSpPr>
          <p:cNvPr id="22" name="Stat 1">
            <a:extLst>
              <a:ext uri="{FF2B5EF4-FFF2-40B4-BE49-F238E27FC236}">
                <a16:creationId xmlns:a16="http://schemas.microsoft.com/office/drawing/2014/main" id="{6AD0743A-2BDE-E1DD-CEA2-CFFE6C9778F3}"/>
              </a:ext>
            </a:extLst>
          </p:cNvPr>
          <p:cNvSpPr txBox="1">
            <a:spLocks/>
          </p:cNvSpPr>
          <p:nvPr/>
        </p:nvSpPr>
        <p:spPr>
          <a:xfrm>
            <a:off x="3427740" y="8347075"/>
            <a:ext cx="2995361" cy="1154162"/>
          </a:xfrm>
          <a:prstGeom prst="rect">
            <a:avLst/>
          </a:prstGeom>
        </p:spPr>
        <p:txBody>
          <a:bodyPr vert="horz" wrap="square" lIns="0" tIns="0" rIns="0" bIns="0" rtlCol="0" anchor="t" anchorCtr="0">
            <a:spAutoFit/>
          </a:bodyPr>
          <a:lstStyle>
            <a:lvl1pPr>
              <a:defRPr>
                <a:latin typeface="+mj-lt"/>
                <a:ea typeface="+mj-ea"/>
                <a:cs typeface="+mj-cs"/>
              </a:defRPr>
            </a:lvl1pPr>
          </a:lstStyle>
          <a:p>
            <a:pPr marL="12700">
              <a:spcBef>
                <a:spcPts val="110"/>
              </a:spcBef>
            </a:pPr>
            <a:r>
              <a:rPr lang="en-GB" sz="7500" spc="-420">
                <a:solidFill>
                  <a:schemeClr val="accent4"/>
                </a:solidFill>
                <a:latin typeface="Poppins Light" pitchFamily="2" charset="77"/>
                <a:cs typeface="Poppins Light" pitchFamily="2" charset="77"/>
              </a:rPr>
              <a:t>157k</a:t>
            </a:r>
            <a:endParaRPr lang="en-GB" sz="7500">
              <a:solidFill>
                <a:schemeClr val="accent4"/>
              </a:solidFill>
              <a:latin typeface="Poppins Light" pitchFamily="2" charset="77"/>
              <a:cs typeface="Poppins Light" pitchFamily="2" charset="77"/>
            </a:endParaRPr>
          </a:p>
        </p:txBody>
      </p:sp>
      <p:sp>
        <p:nvSpPr>
          <p:cNvPr id="23" name="object 7">
            <a:extLst>
              <a:ext uri="{FF2B5EF4-FFF2-40B4-BE49-F238E27FC236}">
                <a16:creationId xmlns:a16="http://schemas.microsoft.com/office/drawing/2014/main" id="{B8AA7135-786F-7F2C-E7BD-C2DC4744F477}"/>
              </a:ext>
            </a:extLst>
          </p:cNvPr>
          <p:cNvSpPr txBox="1"/>
          <p:nvPr/>
        </p:nvSpPr>
        <p:spPr>
          <a:xfrm>
            <a:off x="3496948" y="9379086"/>
            <a:ext cx="2308308" cy="327025"/>
          </a:xfrm>
          <a:prstGeom prst="rect">
            <a:avLst/>
          </a:prstGeom>
        </p:spPr>
        <p:txBody>
          <a:bodyPr vert="horz" wrap="square" lIns="0" tIns="15875" rIns="0" bIns="0" rtlCol="0">
            <a:spAutoFit/>
          </a:bodyPr>
          <a:lstStyle/>
          <a:p>
            <a:pPr marL="12700">
              <a:lnSpc>
                <a:spcPct val="100000"/>
              </a:lnSpc>
              <a:spcBef>
                <a:spcPts val="125"/>
              </a:spcBef>
            </a:pPr>
            <a:r>
              <a:rPr lang="en-GB" sz="1950" spc="-30">
                <a:solidFill>
                  <a:schemeClr val="bg1"/>
                </a:solidFill>
                <a:latin typeface="Poppins"/>
                <a:cs typeface="Poppins"/>
              </a:rPr>
              <a:t>EMAIL REACH</a:t>
            </a:r>
            <a:endParaRPr sz="1950">
              <a:solidFill>
                <a:schemeClr val="bg1"/>
              </a:solidFill>
              <a:latin typeface="Poppins"/>
              <a:cs typeface="Poppins"/>
            </a:endParaRPr>
          </a:p>
        </p:txBody>
      </p:sp>
      <p:sp>
        <p:nvSpPr>
          <p:cNvPr id="2" name="Stat 1">
            <a:extLst>
              <a:ext uri="{FF2B5EF4-FFF2-40B4-BE49-F238E27FC236}">
                <a16:creationId xmlns:a16="http://schemas.microsoft.com/office/drawing/2014/main" id="{EC4C6350-903F-A8E1-1CC9-8CEC38F258E5}"/>
              </a:ext>
            </a:extLst>
          </p:cNvPr>
          <p:cNvSpPr txBox="1">
            <a:spLocks/>
          </p:cNvSpPr>
          <p:nvPr/>
        </p:nvSpPr>
        <p:spPr>
          <a:xfrm>
            <a:off x="5805256" y="8347075"/>
            <a:ext cx="2995361" cy="1154162"/>
          </a:xfrm>
          <a:prstGeom prst="rect">
            <a:avLst/>
          </a:prstGeom>
        </p:spPr>
        <p:txBody>
          <a:bodyPr vert="horz" wrap="square" lIns="0" tIns="0" rIns="0" bIns="0" rtlCol="0" anchor="t" anchorCtr="0">
            <a:spAutoFit/>
          </a:bodyPr>
          <a:lstStyle>
            <a:lvl1pPr>
              <a:defRPr>
                <a:latin typeface="+mj-lt"/>
                <a:ea typeface="+mj-ea"/>
                <a:cs typeface="+mj-cs"/>
              </a:defRPr>
            </a:lvl1pPr>
          </a:lstStyle>
          <a:p>
            <a:pPr marL="12700">
              <a:spcBef>
                <a:spcPts val="110"/>
              </a:spcBef>
            </a:pPr>
            <a:r>
              <a:rPr lang="en-GB" sz="7500" spc="-420">
                <a:solidFill>
                  <a:schemeClr val="accent4"/>
                </a:solidFill>
                <a:latin typeface="Poppins Light" pitchFamily="2" charset="77"/>
                <a:cs typeface="Poppins Light" pitchFamily="2" charset="77"/>
              </a:rPr>
              <a:t>23%</a:t>
            </a:r>
            <a:endParaRPr lang="en-GB" sz="7500">
              <a:solidFill>
                <a:schemeClr val="accent4"/>
              </a:solidFill>
              <a:latin typeface="Poppins Light" pitchFamily="2" charset="77"/>
              <a:cs typeface="Poppins Light" pitchFamily="2" charset="77"/>
            </a:endParaRPr>
          </a:p>
        </p:txBody>
      </p:sp>
      <p:sp>
        <p:nvSpPr>
          <p:cNvPr id="3" name="object 7">
            <a:extLst>
              <a:ext uri="{FF2B5EF4-FFF2-40B4-BE49-F238E27FC236}">
                <a16:creationId xmlns:a16="http://schemas.microsoft.com/office/drawing/2014/main" id="{1932C01F-B451-8E29-6D17-18CD43D65F12}"/>
              </a:ext>
            </a:extLst>
          </p:cNvPr>
          <p:cNvSpPr txBox="1"/>
          <p:nvPr/>
        </p:nvSpPr>
        <p:spPr>
          <a:xfrm>
            <a:off x="5874464" y="9379086"/>
            <a:ext cx="2308308" cy="327025"/>
          </a:xfrm>
          <a:prstGeom prst="rect">
            <a:avLst/>
          </a:prstGeom>
        </p:spPr>
        <p:txBody>
          <a:bodyPr vert="horz" wrap="square" lIns="0" tIns="15875" rIns="0" bIns="0" rtlCol="0">
            <a:spAutoFit/>
          </a:bodyPr>
          <a:lstStyle/>
          <a:p>
            <a:pPr marL="12700">
              <a:lnSpc>
                <a:spcPct val="100000"/>
              </a:lnSpc>
              <a:spcBef>
                <a:spcPts val="125"/>
              </a:spcBef>
            </a:pPr>
            <a:r>
              <a:rPr lang="en-GB" sz="1950" spc="-30">
                <a:solidFill>
                  <a:schemeClr val="bg1"/>
                </a:solidFill>
                <a:latin typeface="Poppins"/>
                <a:cs typeface="Poppins"/>
              </a:rPr>
              <a:t>EMAIL OPEN RATE</a:t>
            </a:r>
            <a:endParaRPr sz="1950">
              <a:solidFill>
                <a:schemeClr val="bg1"/>
              </a:solidFill>
              <a:latin typeface="Poppins"/>
              <a:cs typeface="Poppins"/>
            </a:endParaRPr>
          </a:p>
        </p:txBody>
      </p:sp>
      <p:sp>
        <p:nvSpPr>
          <p:cNvPr id="4" name="Stat 1">
            <a:extLst>
              <a:ext uri="{FF2B5EF4-FFF2-40B4-BE49-F238E27FC236}">
                <a16:creationId xmlns:a16="http://schemas.microsoft.com/office/drawing/2014/main" id="{C21D2873-2F23-380C-A092-92BB1AB81387}"/>
              </a:ext>
            </a:extLst>
          </p:cNvPr>
          <p:cNvSpPr txBox="1">
            <a:spLocks/>
          </p:cNvSpPr>
          <p:nvPr/>
        </p:nvSpPr>
        <p:spPr>
          <a:xfrm>
            <a:off x="8236679" y="8327480"/>
            <a:ext cx="2995361" cy="1154162"/>
          </a:xfrm>
          <a:prstGeom prst="rect">
            <a:avLst/>
          </a:prstGeom>
        </p:spPr>
        <p:txBody>
          <a:bodyPr vert="horz" wrap="square" lIns="0" tIns="0" rIns="0" bIns="0" rtlCol="0" anchor="t" anchorCtr="0">
            <a:spAutoFit/>
          </a:bodyPr>
          <a:lstStyle>
            <a:lvl1pPr>
              <a:defRPr>
                <a:latin typeface="+mj-lt"/>
                <a:ea typeface="+mj-ea"/>
                <a:cs typeface="+mj-cs"/>
              </a:defRPr>
            </a:lvl1pPr>
          </a:lstStyle>
          <a:p>
            <a:pPr marL="12700">
              <a:spcBef>
                <a:spcPts val="110"/>
              </a:spcBef>
            </a:pPr>
            <a:r>
              <a:rPr lang="en-GB" sz="7500" spc="-420">
                <a:solidFill>
                  <a:schemeClr val="accent4"/>
                </a:solidFill>
                <a:latin typeface="Poppins Light"/>
                <a:cs typeface="Poppins Light"/>
              </a:rPr>
              <a:t>150k</a:t>
            </a:r>
          </a:p>
        </p:txBody>
      </p:sp>
      <p:sp>
        <p:nvSpPr>
          <p:cNvPr id="5" name="object 7">
            <a:extLst>
              <a:ext uri="{FF2B5EF4-FFF2-40B4-BE49-F238E27FC236}">
                <a16:creationId xmlns:a16="http://schemas.microsoft.com/office/drawing/2014/main" id="{891E0B09-3D15-BBC7-73CA-29D1520F289A}"/>
              </a:ext>
            </a:extLst>
          </p:cNvPr>
          <p:cNvSpPr txBox="1"/>
          <p:nvPr/>
        </p:nvSpPr>
        <p:spPr>
          <a:xfrm>
            <a:off x="8305887" y="9359491"/>
            <a:ext cx="2308308" cy="327025"/>
          </a:xfrm>
          <a:prstGeom prst="rect">
            <a:avLst/>
          </a:prstGeom>
        </p:spPr>
        <p:txBody>
          <a:bodyPr vert="horz" wrap="square" lIns="0" tIns="15875" rIns="0" bIns="0" rtlCol="0" anchor="t">
            <a:spAutoFit/>
          </a:bodyPr>
          <a:lstStyle/>
          <a:p>
            <a:pPr marL="12700">
              <a:spcBef>
                <a:spcPts val="125"/>
              </a:spcBef>
            </a:pPr>
            <a:r>
              <a:rPr lang="en-GB" sz="1950" spc="-30">
                <a:solidFill>
                  <a:schemeClr val="bg1"/>
                </a:solidFill>
                <a:latin typeface="Poppins"/>
                <a:cs typeface="Poppins"/>
              </a:rPr>
              <a:t>WEBSITE VISITORS</a:t>
            </a:r>
            <a:endParaRPr lang="en-US"/>
          </a:p>
        </p:txBody>
      </p:sp>
    </p:spTree>
    <p:extLst>
      <p:ext uri="{BB962C8B-B14F-4D97-AF65-F5344CB8AC3E}">
        <p14:creationId xmlns:p14="http://schemas.microsoft.com/office/powerpoint/2010/main" val="2103932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t="-17000" b="-17000"/>
          </a:stretch>
        </a:blipFill>
        <a:effectLst/>
      </p:bgPr>
    </p:bg>
    <p:spTree>
      <p:nvGrpSpPr>
        <p:cNvPr id="1" name=""/>
        <p:cNvGrpSpPr/>
        <p:nvPr/>
      </p:nvGrpSpPr>
      <p:grpSpPr>
        <a:xfrm>
          <a:off x="0" y="0"/>
          <a:ext cx="0" cy="0"/>
          <a:chOff x="0" y="0"/>
          <a:chExt cx="0" cy="0"/>
        </a:xfrm>
      </p:grpSpPr>
      <p:sp>
        <p:nvSpPr>
          <p:cNvPr id="9" name="object 22">
            <a:extLst>
              <a:ext uri="{FF2B5EF4-FFF2-40B4-BE49-F238E27FC236}">
                <a16:creationId xmlns:a16="http://schemas.microsoft.com/office/drawing/2014/main" id="{DCF37FB0-27AD-835C-1615-B397059FC580}"/>
              </a:ext>
            </a:extLst>
          </p:cNvPr>
          <p:cNvSpPr txBox="1"/>
          <p:nvPr/>
        </p:nvSpPr>
        <p:spPr>
          <a:xfrm>
            <a:off x="1034388" y="3724107"/>
            <a:ext cx="6280811" cy="491160"/>
          </a:xfrm>
          <a:prstGeom prst="rect">
            <a:avLst/>
          </a:prstGeom>
        </p:spPr>
        <p:txBody>
          <a:bodyPr vert="horz" wrap="square" lIns="0" tIns="15875" rIns="0" bIns="0" rtlCol="0">
            <a:spAutoFit/>
          </a:bodyPr>
          <a:lstStyle/>
          <a:p>
            <a:pPr>
              <a:lnSpc>
                <a:spcPts val="3520"/>
              </a:lnSpc>
              <a:tabLst>
                <a:tab pos="6189980" algn="l"/>
              </a:tabLst>
            </a:pPr>
            <a:r>
              <a:rPr lang="en-GB" sz="3600" spc="-150">
                <a:solidFill>
                  <a:schemeClr val="bg1"/>
                </a:solidFill>
                <a:latin typeface="Poppins Medium" pitchFamily="2" charset="77"/>
                <a:cs typeface="Poppins Medium" pitchFamily="2" charset="77"/>
              </a:rPr>
              <a:t>BOOST BRAND AWARENESS</a:t>
            </a:r>
          </a:p>
        </p:txBody>
      </p:sp>
      <p:sp>
        <p:nvSpPr>
          <p:cNvPr id="10" name="object 21">
            <a:extLst>
              <a:ext uri="{FF2B5EF4-FFF2-40B4-BE49-F238E27FC236}">
                <a16:creationId xmlns:a16="http://schemas.microsoft.com/office/drawing/2014/main" id="{48AE591D-B4DF-87FF-AE66-C80B61648726}"/>
              </a:ext>
            </a:extLst>
          </p:cNvPr>
          <p:cNvSpPr txBox="1"/>
          <p:nvPr/>
        </p:nvSpPr>
        <p:spPr>
          <a:xfrm>
            <a:off x="1034389" y="4221114"/>
            <a:ext cx="5846096" cy="663451"/>
          </a:xfrm>
          <a:prstGeom prst="rect">
            <a:avLst/>
          </a:prstGeom>
        </p:spPr>
        <p:txBody>
          <a:bodyPr vert="horz" wrap="square" lIns="0" tIns="15875" rIns="0" bIns="0" rtlCol="0">
            <a:spAutoFit/>
          </a:bodyPr>
          <a:lstStyle/>
          <a:p>
            <a:pPr marR="5080">
              <a:lnSpc>
                <a:spcPct val="109300"/>
              </a:lnSpc>
              <a:spcBef>
                <a:spcPts val="800"/>
              </a:spcBef>
            </a:pPr>
            <a:r>
              <a:rPr lang="en-GB" sz="1950">
                <a:solidFill>
                  <a:schemeClr val="bg1"/>
                </a:solidFill>
                <a:latin typeface="Poppins"/>
                <a:cs typeface="Poppins"/>
              </a:rPr>
              <a:t>Gain direct exposure to building services professionals through our event marketing.</a:t>
            </a:r>
          </a:p>
        </p:txBody>
      </p:sp>
      <p:sp>
        <p:nvSpPr>
          <p:cNvPr id="17" name="Heading">
            <a:extLst>
              <a:ext uri="{FF2B5EF4-FFF2-40B4-BE49-F238E27FC236}">
                <a16:creationId xmlns:a16="http://schemas.microsoft.com/office/drawing/2014/main" id="{3BEA2932-2C44-BAF6-FB2C-C74B5D7D2E4A}"/>
              </a:ext>
            </a:extLst>
          </p:cNvPr>
          <p:cNvSpPr txBox="1"/>
          <p:nvPr/>
        </p:nvSpPr>
        <p:spPr>
          <a:xfrm>
            <a:off x="1096639" y="1257860"/>
            <a:ext cx="8844130" cy="1011559"/>
          </a:xfrm>
          <a:prstGeom prst="rect">
            <a:avLst/>
          </a:prstGeom>
        </p:spPr>
        <p:txBody>
          <a:bodyPr vert="horz" wrap="square" lIns="0" tIns="0" rIns="0" bIns="0" rtlCol="0">
            <a:spAutoFit/>
          </a:bodyPr>
          <a:lstStyle/>
          <a:p>
            <a:pPr marL="12700" marR="5080">
              <a:lnSpc>
                <a:spcPct val="72000"/>
              </a:lnSpc>
              <a:spcBef>
                <a:spcPts val="4065"/>
              </a:spcBef>
            </a:pPr>
            <a:r>
              <a:rPr lang="en-GB" sz="8500" spc="-355">
                <a:solidFill>
                  <a:schemeClr val="bg1"/>
                </a:solidFill>
                <a:latin typeface="Poppins Light" pitchFamily="2" charset="77"/>
                <a:cs typeface="Poppins Light" pitchFamily="2" charset="77"/>
              </a:rPr>
              <a:t>WHY SPONSOR?</a:t>
            </a:r>
            <a:endParaRPr sz="8500">
              <a:solidFill>
                <a:schemeClr val="bg1"/>
              </a:solidFill>
              <a:latin typeface="Poppins Light" pitchFamily="2" charset="77"/>
              <a:cs typeface="Poppins Light" pitchFamily="2" charset="77"/>
            </a:endParaRPr>
          </a:p>
        </p:txBody>
      </p:sp>
      <p:sp>
        <p:nvSpPr>
          <p:cNvPr id="18" name="object 22">
            <a:extLst>
              <a:ext uri="{FF2B5EF4-FFF2-40B4-BE49-F238E27FC236}">
                <a16:creationId xmlns:a16="http://schemas.microsoft.com/office/drawing/2014/main" id="{9C15D914-825C-311E-EBDB-D3C08427013B}"/>
              </a:ext>
            </a:extLst>
          </p:cNvPr>
          <p:cNvSpPr txBox="1"/>
          <p:nvPr/>
        </p:nvSpPr>
        <p:spPr>
          <a:xfrm>
            <a:off x="1034388" y="5498527"/>
            <a:ext cx="8295592" cy="481927"/>
          </a:xfrm>
          <a:prstGeom prst="rect">
            <a:avLst/>
          </a:prstGeom>
        </p:spPr>
        <p:txBody>
          <a:bodyPr vert="horz" wrap="square" lIns="0" tIns="15875" rIns="0" bIns="0" rtlCol="0">
            <a:spAutoFit/>
          </a:bodyPr>
          <a:lstStyle/>
          <a:p>
            <a:pPr>
              <a:lnSpc>
                <a:spcPts val="3520"/>
              </a:lnSpc>
              <a:tabLst>
                <a:tab pos="6189980" algn="l"/>
              </a:tabLst>
            </a:pPr>
            <a:r>
              <a:rPr lang="en-GB" sz="3600" spc="-150">
                <a:solidFill>
                  <a:schemeClr val="bg1"/>
                </a:solidFill>
                <a:latin typeface="Poppins Medium" pitchFamily="2" charset="77"/>
                <a:cs typeface="Poppins Medium" pitchFamily="2" charset="77"/>
              </a:rPr>
              <a:t>COMMITMENT TO INDUSTRY GROWTH</a:t>
            </a:r>
          </a:p>
        </p:txBody>
      </p:sp>
      <p:sp>
        <p:nvSpPr>
          <p:cNvPr id="19" name="object 21">
            <a:extLst>
              <a:ext uri="{FF2B5EF4-FFF2-40B4-BE49-F238E27FC236}">
                <a16:creationId xmlns:a16="http://schemas.microsoft.com/office/drawing/2014/main" id="{D0C01CF6-62E5-7DBB-6782-C996A6A59E54}"/>
              </a:ext>
            </a:extLst>
          </p:cNvPr>
          <p:cNvSpPr txBox="1"/>
          <p:nvPr/>
        </p:nvSpPr>
        <p:spPr>
          <a:xfrm>
            <a:off x="1034388" y="5995534"/>
            <a:ext cx="6670555" cy="633315"/>
          </a:xfrm>
          <a:prstGeom prst="rect">
            <a:avLst/>
          </a:prstGeom>
        </p:spPr>
        <p:txBody>
          <a:bodyPr vert="horz" wrap="square" lIns="0" tIns="15875" rIns="0" bIns="0" rtlCol="0">
            <a:spAutoFit/>
          </a:bodyPr>
          <a:lstStyle/>
          <a:p>
            <a:pPr marR="5080">
              <a:lnSpc>
                <a:spcPct val="109300"/>
              </a:lnSpc>
              <a:spcBef>
                <a:spcPts val="800"/>
              </a:spcBef>
            </a:pPr>
            <a:r>
              <a:rPr lang="en-GB" sz="1800">
                <a:solidFill>
                  <a:schemeClr val="bg1"/>
                </a:solidFill>
                <a:effectLst/>
                <a:latin typeface="Poppins" panose="00000500000000000000" pitchFamily="2" charset="0"/>
                <a:cs typeface="Poppins" panose="00000500000000000000" pitchFamily="2" charset="0"/>
              </a:rPr>
              <a:t>Demonstrate your dedication to talent development and business success</a:t>
            </a:r>
            <a:r>
              <a:rPr lang="en-GB" sz="1950">
                <a:solidFill>
                  <a:schemeClr val="bg1"/>
                </a:solidFill>
                <a:latin typeface="Poppins" panose="00000500000000000000" pitchFamily="2" charset="0"/>
                <a:cs typeface="Poppins" panose="00000500000000000000" pitchFamily="2" charset="0"/>
              </a:rPr>
              <a:t>.</a:t>
            </a:r>
          </a:p>
        </p:txBody>
      </p:sp>
      <p:sp>
        <p:nvSpPr>
          <p:cNvPr id="20" name="object 22">
            <a:extLst>
              <a:ext uri="{FF2B5EF4-FFF2-40B4-BE49-F238E27FC236}">
                <a16:creationId xmlns:a16="http://schemas.microsoft.com/office/drawing/2014/main" id="{68FEC80C-7DF7-66C4-2627-DF1D77AEE136}"/>
              </a:ext>
            </a:extLst>
          </p:cNvPr>
          <p:cNvSpPr txBox="1"/>
          <p:nvPr/>
        </p:nvSpPr>
        <p:spPr>
          <a:xfrm>
            <a:off x="1034388" y="7025026"/>
            <a:ext cx="6280811" cy="491160"/>
          </a:xfrm>
          <a:prstGeom prst="rect">
            <a:avLst/>
          </a:prstGeom>
        </p:spPr>
        <p:txBody>
          <a:bodyPr vert="horz" wrap="square" lIns="0" tIns="15875" rIns="0" bIns="0" rtlCol="0">
            <a:spAutoFit/>
          </a:bodyPr>
          <a:lstStyle/>
          <a:p>
            <a:pPr>
              <a:lnSpc>
                <a:spcPts val="3520"/>
              </a:lnSpc>
              <a:tabLst>
                <a:tab pos="6189980" algn="l"/>
              </a:tabLst>
            </a:pPr>
            <a:r>
              <a:rPr lang="en-GB" sz="3600" spc="-150">
                <a:solidFill>
                  <a:schemeClr val="bg1"/>
                </a:solidFill>
                <a:latin typeface="Poppins Medium" pitchFamily="2" charset="77"/>
                <a:cs typeface="Poppins Medium" pitchFamily="2" charset="77"/>
              </a:rPr>
              <a:t>SUPPORT FUTURE LEADERS</a:t>
            </a:r>
          </a:p>
        </p:txBody>
      </p:sp>
      <p:sp>
        <p:nvSpPr>
          <p:cNvPr id="21" name="object 21">
            <a:extLst>
              <a:ext uri="{FF2B5EF4-FFF2-40B4-BE49-F238E27FC236}">
                <a16:creationId xmlns:a16="http://schemas.microsoft.com/office/drawing/2014/main" id="{03B9E0C4-7621-A9C6-3686-A80A959C21A5}"/>
              </a:ext>
            </a:extLst>
          </p:cNvPr>
          <p:cNvSpPr txBox="1"/>
          <p:nvPr/>
        </p:nvSpPr>
        <p:spPr>
          <a:xfrm>
            <a:off x="1034388" y="7522033"/>
            <a:ext cx="6955369" cy="633315"/>
          </a:xfrm>
          <a:prstGeom prst="rect">
            <a:avLst/>
          </a:prstGeom>
        </p:spPr>
        <p:txBody>
          <a:bodyPr vert="horz" wrap="square" lIns="0" tIns="15875" rIns="0" bIns="0" rtlCol="0">
            <a:spAutoFit/>
          </a:bodyPr>
          <a:lstStyle/>
          <a:p>
            <a:pPr marR="5080">
              <a:lnSpc>
                <a:spcPct val="109300"/>
              </a:lnSpc>
              <a:spcBef>
                <a:spcPts val="800"/>
              </a:spcBef>
            </a:pPr>
            <a:r>
              <a:rPr lang="en-GB">
                <a:solidFill>
                  <a:schemeClr val="bg1"/>
                </a:solidFill>
                <a:effectLst/>
                <a:latin typeface="Poppins" panose="00000500000000000000" pitchFamily="2" charset="0"/>
                <a:cs typeface="Poppins" panose="00000500000000000000" pitchFamily="2" charset="0"/>
              </a:rPr>
              <a:t>Be champions for workplace development and support the next generation</a:t>
            </a:r>
            <a:r>
              <a:rPr lang="en-GB">
                <a:solidFill>
                  <a:schemeClr val="bg1"/>
                </a:solidFill>
                <a:latin typeface="Poppins" panose="00000500000000000000" pitchFamily="2" charset="0"/>
                <a:cs typeface="Poppins" panose="00000500000000000000" pitchFamily="2" charset="0"/>
              </a:rPr>
              <a:t>.</a:t>
            </a:r>
          </a:p>
        </p:txBody>
      </p:sp>
      <p:sp>
        <p:nvSpPr>
          <p:cNvPr id="22" name="object 22">
            <a:extLst>
              <a:ext uri="{FF2B5EF4-FFF2-40B4-BE49-F238E27FC236}">
                <a16:creationId xmlns:a16="http://schemas.microsoft.com/office/drawing/2014/main" id="{2ECACF04-2925-D38F-4E95-37940D4FDEF8}"/>
              </a:ext>
            </a:extLst>
          </p:cNvPr>
          <p:cNvSpPr txBox="1"/>
          <p:nvPr/>
        </p:nvSpPr>
        <p:spPr>
          <a:xfrm>
            <a:off x="1034388" y="8557372"/>
            <a:ext cx="6280811" cy="491160"/>
          </a:xfrm>
          <a:prstGeom prst="rect">
            <a:avLst/>
          </a:prstGeom>
        </p:spPr>
        <p:txBody>
          <a:bodyPr vert="horz" wrap="square" lIns="0" tIns="15875" rIns="0" bIns="0" rtlCol="0">
            <a:spAutoFit/>
          </a:bodyPr>
          <a:lstStyle/>
          <a:p>
            <a:pPr>
              <a:lnSpc>
                <a:spcPts val="3520"/>
              </a:lnSpc>
              <a:tabLst>
                <a:tab pos="6189980" algn="l"/>
              </a:tabLst>
            </a:pPr>
            <a:r>
              <a:rPr lang="en-GB" sz="3600" spc="-150">
                <a:solidFill>
                  <a:schemeClr val="bg1"/>
                </a:solidFill>
                <a:latin typeface="Poppins Medium" pitchFamily="2" charset="77"/>
                <a:cs typeface="Poppins Medium" pitchFamily="2" charset="77"/>
              </a:rPr>
              <a:t>BUILD CONNECTIONS</a:t>
            </a:r>
          </a:p>
        </p:txBody>
      </p:sp>
      <p:sp>
        <p:nvSpPr>
          <p:cNvPr id="23" name="object 21">
            <a:extLst>
              <a:ext uri="{FF2B5EF4-FFF2-40B4-BE49-F238E27FC236}">
                <a16:creationId xmlns:a16="http://schemas.microsoft.com/office/drawing/2014/main" id="{AE115FF7-91BB-727F-0FB7-7D8CBB771C61}"/>
              </a:ext>
            </a:extLst>
          </p:cNvPr>
          <p:cNvSpPr txBox="1"/>
          <p:nvPr/>
        </p:nvSpPr>
        <p:spPr>
          <a:xfrm>
            <a:off x="1034388" y="9054379"/>
            <a:ext cx="7704877" cy="336374"/>
          </a:xfrm>
          <a:prstGeom prst="rect">
            <a:avLst/>
          </a:prstGeom>
        </p:spPr>
        <p:txBody>
          <a:bodyPr vert="horz" wrap="square" lIns="0" tIns="15875" rIns="0" bIns="0" rtlCol="0">
            <a:spAutoFit/>
          </a:bodyPr>
          <a:lstStyle/>
          <a:p>
            <a:pPr marR="5080">
              <a:lnSpc>
                <a:spcPct val="109300"/>
              </a:lnSpc>
              <a:spcBef>
                <a:spcPts val="800"/>
              </a:spcBef>
            </a:pPr>
            <a:r>
              <a:rPr lang="en-GB" sz="1950">
                <a:solidFill>
                  <a:schemeClr val="bg1"/>
                </a:solidFill>
                <a:latin typeface="Poppins"/>
                <a:cs typeface="Poppins"/>
              </a:rPr>
              <a:t>Network face-to-face and forge meaningful relationships.</a:t>
            </a:r>
          </a:p>
        </p:txBody>
      </p:sp>
    </p:spTree>
    <p:extLst>
      <p:ext uri="{BB962C8B-B14F-4D97-AF65-F5344CB8AC3E}">
        <p14:creationId xmlns:p14="http://schemas.microsoft.com/office/powerpoint/2010/main" val="3178864947"/>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59E46-EC07-ABB9-2F3C-B22CA741FEE3}"/>
            </a:ext>
          </a:extLst>
        </p:cNvPr>
        <p:cNvGrpSpPr/>
        <p:nvPr/>
      </p:nvGrpSpPr>
      <p:grpSpPr>
        <a:xfrm>
          <a:off x="0" y="0"/>
          <a:ext cx="0" cy="0"/>
          <a:chOff x="0" y="0"/>
          <a:chExt cx="0" cy="0"/>
        </a:xfrm>
      </p:grpSpPr>
      <p:sp>
        <p:nvSpPr>
          <p:cNvPr id="11" name="object 22">
            <a:extLst>
              <a:ext uri="{FF2B5EF4-FFF2-40B4-BE49-F238E27FC236}">
                <a16:creationId xmlns:a16="http://schemas.microsoft.com/office/drawing/2014/main" id="{3CA326DD-A34A-5841-23CC-50199D8CE43F}"/>
              </a:ext>
            </a:extLst>
          </p:cNvPr>
          <p:cNvSpPr txBox="1"/>
          <p:nvPr/>
        </p:nvSpPr>
        <p:spPr>
          <a:xfrm>
            <a:off x="1139319" y="2629825"/>
            <a:ext cx="4558029" cy="481927"/>
          </a:xfrm>
          <a:prstGeom prst="rect">
            <a:avLst/>
          </a:prstGeom>
        </p:spPr>
        <p:txBody>
          <a:bodyPr vert="horz" wrap="square" lIns="0" tIns="15875" rIns="0" bIns="0" rtlCol="0">
            <a:spAutoFit/>
          </a:bodyPr>
          <a:lstStyle/>
          <a:p>
            <a:pPr>
              <a:lnSpc>
                <a:spcPts val="3520"/>
              </a:lnSpc>
              <a:tabLst>
                <a:tab pos="6189980" algn="l"/>
              </a:tabLst>
            </a:pPr>
            <a:r>
              <a:rPr lang="en-GB" sz="3600" spc="-150">
                <a:solidFill>
                  <a:schemeClr val="bg1"/>
                </a:solidFill>
                <a:latin typeface="Poppins Light" pitchFamily="2" charset="77"/>
                <a:cs typeface="Poppins Light" pitchFamily="2" charset="77"/>
              </a:rPr>
              <a:t>HEADLINE</a:t>
            </a:r>
            <a:endParaRPr sz="3600" spc="-150">
              <a:solidFill>
                <a:schemeClr val="accent4"/>
              </a:solidFill>
              <a:latin typeface="Poppins Light" pitchFamily="2" charset="77"/>
              <a:cs typeface="Poppins Light" pitchFamily="2" charset="77"/>
            </a:endParaRPr>
          </a:p>
        </p:txBody>
      </p:sp>
      <p:sp>
        <p:nvSpPr>
          <p:cNvPr id="13" name="object 21">
            <a:extLst>
              <a:ext uri="{FF2B5EF4-FFF2-40B4-BE49-F238E27FC236}">
                <a16:creationId xmlns:a16="http://schemas.microsoft.com/office/drawing/2014/main" id="{3E83E63F-F21E-1A2E-5CD3-6E624D5C21CC}"/>
              </a:ext>
            </a:extLst>
          </p:cNvPr>
          <p:cNvSpPr txBox="1"/>
          <p:nvPr/>
        </p:nvSpPr>
        <p:spPr>
          <a:xfrm>
            <a:off x="1096638" y="3397992"/>
            <a:ext cx="6677325" cy="4551824"/>
          </a:xfrm>
          <a:prstGeom prst="rect">
            <a:avLst/>
          </a:prstGeom>
        </p:spPr>
        <p:txBody>
          <a:bodyPr vert="horz" wrap="square" lIns="0" tIns="15875" rIns="0" bIns="0" rtlCol="0" anchor="t">
            <a:spAutoFit/>
          </a:bodyPr>
          <a:lstStyle/>
          <a:p>
            <a:pPr marL="342900" marR="5080" indent="-342900">
              <a:lnSpc>
                <a:spcPct val="109300"/>
              </a:lnSpc>
              <a:spcBef>
                <a:spcPts val="800"/>
              </a:spcBef>
              <a:buBlip>
                <a:blip r:embed="rId3"/>
              </a:buBlip>
            </a:pPr>
            <a:r>
              <a:rPr lang="en-GB">
                <a:solidFill>
                  <a:schemeClr val="bg1"/>
                </a:solidFill>
                <a:latin typeface="Poppins"/>
                <a:cs typeface="Poppins"/>
              </a:rPr>
              <a:t>Receive positioning as headline sponsor on all pre and post marketing collateral.</a:t>
            </a:r>
          </a:p>
          <a:p>
            <a:pPr marL="342900" marR="5080" indent="-342900">
              <a:lnSpc>
                <a:spcPct val="109300"/>
              </a:lnSpc>
              <a:spcBef>
                <a:spcPts val="800"/>
              </a:spcBef>
              <a:buBlip>
                <a:blip r:embed="rId3"/>
              </a:buBlip>
            </a:pPr>
            <a:r>
              <a:rPr lang="en-GB">
                <a:solidFill>
                  <a:schemeClr val="bg1"/>
                </a:solidFill>
                <a:latin typeface="Poppins"/>
                <a:cs typeface="Poppins"/>
              </a:rPr>
              <a:t>Thanks to be given in BESA President’s opening speech.</a:t>
            </a:r>
          </a:p>
          <a:p>
            <a:pPr marL="342900" marR="5080" indent="-342900">
              <a:lnSpc>
                <a:spcPct val="109300"/>
              </a:lnSpc>
              <a:spcBef>
                <a:spcPts val="800"/>
              </a:spcBef>
              <a:buBlip>
                <a:blip r:embed="rId3"/>
              </a:buBlip>
            </a:pPr>
            <a:r>
              <a:rPr lang="en-GB">
                <a:solidFill>
                  <a:schemeClr val="bg1"/>
                </a:solidFill>
                <a:latin typeface="Poppins"/>
                <a:cs typeface="Poppins"/>
              </a:rPr>
              <a:t>Full page advert in the Awards Menu.</a:t>
            </a:r>
          </a:p>
          <a:p>
            <a:pPr marL="342900" marR="5080" indent="-342900">
              <a:lnSpc>
                <a:spcPct val="109300"/>
              </a:lnSpc>
              <a:spcBef>
                <a:spcPts val="800"/>
              </a:spcBef>
              <a:buBlip>
                <a:blip r:embed="rId3"/>
              </a:buBlip>
            </a:pPr>
            <a:r>
              <a:rPr lang="en-GB">
                <a:solidFill>
                  <a:schemeClr val="bg1"/>
                </a:solidFill>
                <a:latin typeface="Poppins"/>
                <a:cs typeface="Poppins"/>
              </a:rPr>
              <a:t>Receive opt in data of all guests.</a:t>
            </a:r>
          </a:p>
          <a:p>
            <a:pPr marL="342900" marR="5080" indent="-342900">
              <a:lnSpc>
                <a:spcPct val="109300"/>
              </a:lnSpc>
              <a:spcBef>
                <a:spcPts val="800"/>
              </a:spcBef>
              <a:buBlip>
                <a:blip r:embed="rId3"/>
              </a:buBlip>
            </a:pPr>
            <a:r>
              <a:rPr lang="en-GB">
                <a:solidFill>
                  <a:schemeClr val="bg1"/>
                </a:solidFill>
                <a:latin typeface="Poppins"/>
                <a:cs typeface="Poppins"/>
              </a:rPr>
              <a:t>1x premium plus tables of 10 at the awards dinner.</a:t>
            </a:r>
          </a:p>
          <a:p>
            <a:pPr marL="342900" marR="5080" indent="-342900">
              <a:lnSpc>
                <a:spcPct val="109300"/>
              </a:lnSpc>
              <a:spcBef>
                <a:spcPts val="800"/>
              </a:spcBef>
              <a:buBlip>
                <a:blip r:embed="rId3"/>
              </a:buBlip>
            </a:pPr>
            <a:r>
              <a:rPr lang="en-GB">
                <a:solidFill>
                  <a:schemeClr val="bg1"/>
                </a:solidFill>
                <a:latin typeface="Poppins"/>
                <a:cs typeface="Poppins"/>
              </a:rPr>
              <a:t>Award category of your choice.</a:t>
            </a:r>
          </a:p>
          <a:p>
            <a:pPr marL="342900" marR="5080" indent="-342900">
              <a:lnSpc>
                <a:spcPct val="109300"/>
              </a:lnSpc>
              <a:spcBef>
                <a:spcPts val="800"/>
              </a:spcBef>
              <a:buBlip>
                <a:blip r:embed="rId3"/>
              </a:buBlip>
            </a:pPr>
            <a:r>
              <a:rPr lang="en-GB">
                <a:solidFill>
                  <a:schemeClr val="bg1"/>
                </a:solidFill>
                <a:latin typeface="Poppins"/>
                <a:cs typeface="Poppins"/>
              </a:rPr>
              <a:t>Company name on trophy.</a:t>
            </a:r>
          </a:p>
          <a:p>
            <a:pPr marL="342900" marR="5080" indent="-342900">
              <a:lnSpc>
                <a:spcPct val="109300"/>
              </a:lnSpc>
              <a:spcBef>
                <a:spcPts val="800"/>
              </a:spcBef>
              <a:buBlip>
                <a:blip r:embed="rId3"/>
              </a:buBlip>
            </a:pPr>
            <a:r>
              <a:rPr lang="en-GB">
                <a:solidFill>
                  <a:schemeClr val="bg1"/>
                </a:solidFill>
                <a:latin typeface="Poppins"/>
                <a:cs typeface="Poppins"/>
              </a:rPr>
              <a:t>Representative to present award.</a:t>
            </a:r>
          </a:p>
          <a:p>
            <a:pPr marL="342900" marR="5080" indent="-342900">
              <a:lnSpc>
                <a:spcPct val="109300"/>
              </a:lnSpc>
              <a:spcBef>
                <a:spcPts val="800"/>
              </a:spcBef>
              <a:buBlip>
                <a:blip r:embed="rId3"/>
              </a:buBlip>
            </a:pPr>
            <a:r>
              <a:rPr lang="en-GB">
                <a:solidFill>
                  <a:schemeClr val="bg1"/>
                </a:solidFill>
                <a:latin typeface="Poppins"/>
                <a:cs typeface="Poppins"/>
              </a:rPr>
              <a:t>Sparkling wine and VIP meeting point at the drink's reception.</a:t>
            </a:r>
          </a:p>
          <a:p>
            <a:pPr marL="342900" marR="5080" indent="-342900">
              <a:lnSpc>
                <a:spcPct val="109300"/>
              </a:lnSpc>
              <a:spcBef>
                <a:spcPts val="800"/>
              </a:spcBef>
              <a:buBlip>
                <a:blip r:embed="rId3"/>
              </a:buBlip>
            </a:pPr>
            <a:r>
              <a:rPr lang="en-GB">
                <a:solidFill>
                  <a:schemeClr val="bg1"/>
                </a:solidFill>
                <a:latin typeface="Poppins"/>
                <a:cs typeface="Poppins"/>
              </a:rPr>
              <a:t>Logo on shortlist and winner’s logo used on social.</a:t>
            </a:r>
          </a:p>
        </p:txBody>
      </p:sp>
      <p:sp>
        <p:nvSpPr>
          <p:cNvPr id="15" name="object 22">
            <a:extLst>
              <a:ext uri="{FF2B5EF4-FFF2-40B4-BE49-F238E27FC236}">
                <a16:creationId xmlns:a16="http://schemas.microsoft.com/office/drawing/2014/main" id="{A3DA7D63-6545-2DCB-FA86-A431233F4CE3}"/>
              </a:ext>
            </a:extLst>
          </p:cNvPr>
          <p:cNvSpPr txBox="1"/>
          <p:nvPr/>
        </p:nvSpPr>
        <p:spPr>
          <a:xfrm>
            <a:off x="8997533" y="2629824"/>
            <a:ext cx="4558029" cy="940001"/>
          </a:xfrm>
          <a:prstGeom prst="rect">
            <a:avLst/>
          </a:prstGeom>
        </p:spPr>
        <p:txBody>
          <a:bodyPr vert="horz" wrap="square" lIns="0" tIns="15875" rIns="0" bIns="0" rtlCol="0">
            <a:spAutoFit/>
          </a:bodyPr>
          <a:lstStyle/>
          <a:p>
            <a:pPr>
              <a:lnSpc>
                <a:spcPts val="3520"/>
              </a:lnSpc>
              <a:tabLst>
                <a:tab pos="6189980" algn="l"/>
              </a:tabLst>
            </a:pPr>
            <a:r>
              <a:rPr lang="en-GB" sz="3600" spc="-150">
                <a:solidFill>
                  <a:schemeClr val="bg1"/>
                </a:solidFill>
                <a:latin typeface="Poppins Light" pitchFamily="2" charset="77"/>
                <a:cs typeface="Poppins Light" pitchFamily="2" charset="77"/>
              </a:rPr>
              <a:t>AFTER PARTY</a:t>
            </a:r>
            <a:br>
              <a:rPr lang="en-GB" sz="3600" spc="-150">
                <a:solidFill>
                  <a:schemeClr val="bg1"/>
                </a:solidFill>
                <a:latin typeface="Poppins Light" pitchFamily="2" charset="77"/>
                <a:cs typeface="Poppins Light" pitchFamily="2" charset="77"/>
              </a:rPr>
            </a:br>
            <a:endParaRPr sz="3600" spc="-150">
              <a:solidFill>
                <a:schemeClr val="accent4"/>
              </a:solidFill>
              <a:latin typeface="Poppins Light" pitchFamily="2" charset="77"/>
              <a:cs typeface="Poppins Light" pitchFamily="2" charset="77"/>
            </a:endParaRPr>
          </a:p>
        </p:txBody>
      </p:sp>
      <p:sp>
        <p:nvSpPr>
          <p:cNvPr id="17" name="object 21">
            <a:extLst>
              <a:ext uri="{FF2B5EF4-FFF2-40B4-BE49-F238E27FC236}">
                <a16:creationId xmlns:a16="http://schemas.microsoft.com/office/drawing/2014/main" id="{BD16C6E8-42F6-70D2-DD99-001F3F338F2B}"/>
              </a:ext>
            </a:extLst>
          </p:cNvPr>
          <p:cNvSpPr txBox="1"/>
          <p:nvPr/>
        </p:nvSpPr>
        <p:spPr>
          <a:xfrm>
            <a:off x="8997533" y="3397992"/>
            <a:ext cx="8398240" cy="4263347"/>
          </a:xfrm>
          <a:prstGeom prst="rect">
            <a:avLst/>
          </a:prstGeom>
        </p:spPr>
        <p:txBody>
          <a:bodyPr vert="horz" wrap="square" lIns="0" tIns="15875" rIns="0" bIns="0" rtlCol="0" anchor="t">
            <a:spAutoFit/>
          </a:bodyPr>
          <a:lstStyle/>
          <a:p>
            <a:pPr marL="342900" marR="5080" indent="-342900">
              <a:spcBef>
                <a:spcPts val="800"/>
              </a:spcBef>
              <a:buBlip>
                <a:blip r:embed="rId3"/>
              </a:buBlip>
            </a:pPr>
            <a:r>
              <a:rPr lang="en-GB">
                <a:solidFill>
                  <a:schemeClr val="bg1"/>
                </a:solidFill>
                <a:latin typeface="Poppins"/>
                <a:cs typeface="Poppins"/>
              </a:rPr>
              <a:t>Receive positioning as after party sponsor on all pre and post marketing collateral.</a:t>
            </a:r>
          </a:p>
          <a:p>
            <a:pPr marL="342900" marR="5080" indent="-342900">
              <a:spcBef>
                <a:spcPts val="800"/>
              </a:spcBef>
              <a:buBlip>
                <a:blip r:embed="rId3"/>
              </a:buBlip>
            </a:pPr>
            <a:r>
              <a:rPr lang="en-GB">
                <a:solidFill>
                  <a:schemeClr val="bg1"/>
                </a:solidFill>
                <a:latin typeface="Poppins"/>
                <a:cs typeface="Poppins"/>
              </a:rPr>
              <a:t>Personalised bar branding and option to provide branded T-shirts for bar staff.</a:t>
            </a:r>
          </a:p>
          <a:p>
            <a:pPr marL="342900" marR="5080" indent="-342900">
              <a:spcBef>
                <a:spcPts val="800"/>
              </a:spcBef>
              <a:buBlip>
                <a:blip r:embed="rId3"/>
              </a:buBlip>
            </a:pPr>
            <a:r>
              <a:rPr lang="en-GB">
                <a:solidFill>
                  <a:schemeClr val="bg1"/>
                </a:solidFill>
                <a:latin typeface="Poppins"/>
                <a:cs typeface="Poppins"/>
              </a:rPr>
              <a:t>Thanks to be given in the closing speech.</a:t>
            </a:r>
          </a:p>
          <a:p>
            <a:pPr marL="342900" marR="5080" indent="-342900">
              <a:spcBef>
                <a:spcPts val="800"/>
              </a:spcBef>
              <a:buBlip>
                <a:blip r:embed="rId3"/>
              </a:buBlip>
            </a:pPr>
            <a:r>
              <a:rPr lang="en-GB">
                <a:solidFill>
                  <a:schemeClr val="bg1"/>
                </a:solidFill>
                <a:latin typeface="Poppins"/>
                <a:cs typeface="Poppins"/>
              </a:rPr>
              <a:t>Full page advert in the Awards menu.</a:t>
            </a:r>
          </a:p>
          <a:p>
            <a:pPr marL="342900" marR="5080" indent="-342900">
              <a:spcBef>
                <a:spcPts val="800"/>
              </a:spcBef>
              <a:buBlip>
                <a:blip r:embed="rId3"/>
              </a:buBlip>
            </a:pPr>
            <a:r>
              <a:rPr lang="en-GB">
                <a:solidFill>
                  <a:schemeClr val="bg1"/>
                </a:solidFill>
                <a:latin typeface="Poppins"/>
                <a:cs typeface="Poppins"/>
              </a:rPr>
              <a:t>1x premium plus tables of 10 at the awards dinner.</a:t>
            </a:r>
          </a:p>
          <a:p>
            <a:pPr marL="342900" marR="5080" indent="-342900">
              <a:spcBef>
                <a:spcPts val="800"/>
              </a:spcBef>
              <a:buBlip>
                <a:blip r:embed="rId3"/>
              </a:buBlip>
            </a:pPr>
            <a:r>
              <a:rPr lang="en-GB">
                <a:solidFill>
                  <a:schemeClr val="bg1"/>
                </a:solidFill>
                <a:latin typeface="Poppins"/>
                <a:cs typeface="Poppins"/>
              </a:rPr>
              <a:t>Award category of your choice.</a:t>
            </a:r>
          </a:p>
          <a:p>
            <a:pPr marL="342900" marR="5080" indent="-342900">
              <a:spcBef>
                <a:spcPts val="800"/>
              </a:spcBef>
              <a:buBlip>
                <a:blip r:embed="rId3"/>
              </a:buBlip>
            </a:pPr>
            <a:r>
              <a:rPr lang="en-GB">
                <a:solidFill>
                  <a:schemeClr val="bg1"/>
                </a:solidFill>
                <a:latin typeface="Poppins"/>
                <a:cs typeface="Poppins"/>
              </a:rPr>
              <a:t>Company name on trophy.</a:t>
            </a:r>
          </a:p>
          <a:p>
            <a:pPr marL="342900" marR="5080" indent="-342900">
              <a:spcBef>
                <a:spcPts val="800"/>
              </a:spcBef>
              <a:buBlip>
                <a:blip r:embed="rId3"/>
              </a:buBlip>
            </a:pPr>
            <a:r>
              <a:rPr lang="en-GB">
                <a:solidFill>
                  <a:schemeClr val="bg1"/>
                </a:solidFill>
                <a:latin typeface="Poppins"/>
                <a:cs typeface="Poppins"/>
              </a:rPr>
              <a:t>Representative to present award.</a:t>
            </a:r>
          </a:p>
          <a:p>
            <a:pPr marL="342900" marR="5080" indent="-342900">
              <a:spcBef>
                <a:spcPts val="800"/>
              </a:spcBef>
              <a:buBlip>
                <a:blip r:embed="rId3"/>
              </a:buBlip>
            </a:pPr>
            <a:r>
              <a:rPr lang="en-GB">
                <a:solidFill>
                  <a:schemeClr val="bg1"/>
                </a:solidFill>
                <a:latin typeface="Poppins"/>
                <a:cs typeface="Poppins"/>
              </a:rPr>
              <a:t>Sparkling wine and VIP meeting point at the after party.</a:t>
            </a:r>
          </a:p>
          <a:p>
            <a:pPr marL="342900" marR="5080" indent="-342900">
              <a:spcBef>
                <a:spcPts val="800"/>
              </a:spcBef>
              <a:buBlip>
                <a:blip r:embed="rId3"/>
              </a:buBlip>
            </a:pPr>
            <a:r>
              <a:rPr lang="en-GB">
                <a:solidFill>
                  <a:schemeClr val="bg1"/>
                </a:solidFill>
                <a:latin typeface="Poppins"/>
                <a:cs typeface="Poppins"/>
              </a:rPr>
              <a:t>Logo on shortlisted and winner’s logo used on social.</a:t>
            </a:r>
          </a:p>
        </p:txBody>
      </p:sp>
      <p:sp>
        <p:nvSpPr>
          <p:cNvPr id="22" name="Heading">
            <a:extLst>
              <a:ext uri="{FF2B5EF4-FFF2-40B4-BE49-F238E27FC236}">
                <a16:creationId xmlns:a16="http://schemas.microsoft.com/office/drawing/2014/main" id="{1020E078-7BFC-0CEC-9FA6-85F0EAA02EE7}"/>
              </a:ext>
            </a:extLst>
          </p:cNvPr>
          <p:cNvSpPr txBox="1"/>
          <p:nvPr/>
        </p:nvSpPr>
        <p:spPr>
          <a:xfrm>
            <a:off x="1096638" y="1257860"/>
            <a:ext cx="13548751" cy="1033360"/>
          </a:xfrm>
          <a:prstGeom prst="rect">
            <a:avLst/>
          </a:prstGeom>
        </p:spPr>
        <p:txBody>
          <a:bodyPr vert="horz" wrap="square" lIns="0" tIns="0" rIns="0" bIns="0" rtlCol="0">
            <a:spAutoFit/>
          </a:bodyPr>
          <a:lstStyle/>
          <a:p>
            <a:pPr marL="12700" marR="5080">
              <a:lnSpc>
                <a:spcPct val="72000"/>
              </a:lnSpc>
              <a:spcBef>
                <a:spcPts val="4065"/>
              </a:spcBef>
            </a:pPr>
            <a:r>
              <a:rPr lang="en-GB" sz="8500" spc="-355">
                <a:solidFill>
                  <a:srgbClr val="FFFFFF"/>
                </a:solidFill>
                <a:latin typeface="Poppins Light" pitchFamily="2" charset="77"/>
                <a:cs typeface="Poppins Light" pitchFamily="2" charset="77"/>
              </a:rPr>
              <a:t>SPONSORSHIP </a:t>
            </a:r>
            <a:r>
              <a:rPr lang="en-GB" sz="8500" spc="-355">
                <a:solidFill>
                  <a:schemeClr val="accent4"/>
                </a:solidFill>
                <a:latin typeface="Poppins Light" pitchFamily="2" charset="77"/>
                <a:cs typeface="Poppins Light" pitchFamily="2" charset="77"/>
              </a:rPr>
              <a:t>PACKAGES</a:t>
            </a:r>
            <a:endParaRPr sz="8500">
              <a:solidFill>
                <a:schemeClr val="accent4"/>
              </a:solidFill>
              <a:latin typeface="Poppins Light" pitchFamily="2" charset="77"/>
              <a:cs typeface="Poppins Light" pitchFamily="2" charset="77"/>
            </a:endParaRPr>
          </a:p>
        </p:txBody>
      </p:sp>
    </p:spTree>
    <p:extLst>
      <p:ext uri="{BB962C8B-B14F-4D97-AF65-F5344CB8AC3E}">
        <p14:creationId xmlns:p14="http://schemas.microsoft.com/office/powerpoint/2010/main" val="57128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09A5C-16F5-6EB0-F1B8-D84A7CEA091B}"/>
            </a:ext>
          </a:extLst>
        </p:cNvPr>
        <p:cNvGrpSpPr/>
        <p:nvPr/>
      </p:nvGrpSpPr>
      <p:grpSpPr>
        <a:xfrm>
          <a:off x="0" y="0"/>
          <a:ext cx="0" cy="0"/>
          <a:chOff x="0" y="0"/>
          <a:chExt cx="0" cy="0"/>
        </a:xfrm>
      </p:grpSpPr>
      <p:sp>
        <p:nvSpPr>
          <p:cNvPr id="11" name="object 22">
            <a:extLst>
              <a:ext uri="{FF2B5EF4-FFF2-40B4-BE49-F238E27FC236}">
                <a16:creationId xmlns:a16="http://schemas.microsoft.com/office/drawing/2014/main" id="{28E65B1C-AFAD-A880-4209-03ABEEA27479}"/>
              </a:ext>
            </a:extLst>
          </p:cNvPr>
          <p:cNvSpPr txBox="1"/>
          <p:nvPr/>
        </p:nvSpPr>
        <p:spPr>
          <a:xfrm>
            <a:off x="1139319" y="2629825"/>
            <a:ext cx="4558029" cy="481927"/>
          </a:xfrm>
          <a:prstGeom prst="rect">
            <a:avLst/>
          </a:prstGeom>
        </p:spPr>
        <p:txBody>
          <a:bodyPr vert="horz" wrap="square" lIns="0" tIns="15875" rIns="0" bIns="0" rtlCol="0">
            <a:spAutoFit/>
          </a:bodyPr>
          <a:lstStyle/>
          <a:p>
            <a:pPr>
              <a:lnSpc>
                <a:spcPts val="3520"/>
              </a:lnSpc>
              <a:tabLst>
                <a:tab pos="6189980" algn="l"/>
              </a:tabLst>
            </a:pPr>
            <a:r>
              <a:rPr lang="en-GB" sz="3600" spc="-150">
                <a:solidFill>
                  <a:schemeClr val="bg1"/>
                </a:solidFill>
                <a:latin typeface="Poppins Light" pitchFamily="2" charset="77"/>
                <a:cs typeface="Poppins Light" pitchFamily="2" charset="77"/>
              </a:rPr>
              <a:t>CHILL-OUT LOUNGE </a:t>
            </a:r>
            <a:endParaRPr sz="3600" spc="-150">
              <a:solidFill>
                <a:schemeClr val="accent4"/>
              </a:solidFill>
              <a:latin typeface="Poppins Light" pitchFamily="2" charset="77"/>
              <a:cs typeface="Poppins Light" pitchFamily="2" charset="77"/>
            </a:endParaRPr>
          </a:p>
        </p:txBody>
      </p:sp>
      <p:sp>
        <p:nvSpPr>
          <p:cNvPr id="13" name="object 21">
            <a:extLst>
              <a:ext uri="{FF2B5EF4-FFF2-40B4-BE49-F238E27FC236}">
                <a16:creationId xmlns:a16="http://schemas.microsoft.com/office/drawing/2014/main" id="{14A44818-59E3-9F41-F9B4-CB267331B67C}"/>
              </a:ext>
            </a:extLst>
          </p:cNvPr>
          <p:cNvSpPr txBox="1"/>
          <p:nvPr/>
        </p:nvSpPr>
        <p:spPr>
          <a:xfrm>
            <a:off x="1208436" y="3450357"/>
            <a:ext cx="6662577" cy="4449231"/>
          </a:xfrm>
          <a:prstGeom prst="rect">
            <a:avLst/>
          </a:prstGeom>
        </p:spPr>
        <p:txBody>
          <a:bodyPr vert="horz" wrap="square" lIns="0" tIns="15875" rIns="0" bIns="0" rtlCol="0" anchor="t">
            <a:spAutoFit/>
          </a:bodyPr>
          <a:lstStyle/>
          <a:p>
            <a:pPr marL="342900" marR="5080" indent="-342900">
              <a:lnSpc>
                <a:spcPct val="109300"/>
              </a:lnSpc>
              <a:spcBef>
                <a:spcPts val="800"/>
              </a:spcBef>
              <a:buBlip>
                <a:blip r:embed="rId3"/>
              </a:buBlip>
            </a:pPr>
            <a:r>
              <a:rPr lang="en-GB">
                <a:solidFill>
                  <a:schemeClr val="bg1"/>
                </a:solidFill>
                <a:latin typeface="Poppins"/>
                <a:cs typeface="Poppins"/>
              </a:rPr>
              <a:t>Receive positioning as lounge sponsor on all pre and post marketing collateral.</a:t>
            </a:r>
          </a:p>
          <a:p>
            <a:pPr marL="342900" marR="5080" indent="-342900">
              <a:lnSpc>
                <a:spcPct val="109300"/>
              </a:lnSpc>
              <a:spcBef>
                <a:spcPts val="800"/>
              </a:spcBef>
              <a:buBlip>
                <a:blip r:embed="rId3"/>
              </a:buBlip>
            </a:pPr>
            <a:r>
              <a:rPr lang="en-GB">
                <a:solidFill>
                  <a:schemeClr val="bg1"/>
                </a:solidFill>
                <a:latin typeface="Poppins"/>
                <a:cs typeface="Poppins"/>
              </a:rPr>
              <a:t>Full page advert in awards menu.</a:t>
            </a:r>
          </a:p>
          <a:p>
            <a:pPr marL="342900" marR="5080" indent="-342900">
              <a:lnSpc>
                <a:spcPct val="109300"/>
              </a:lnSpc>
              <a:spcBef>
                <a:spcPts val="800"/>
              </a:spcBef>
              <a:buBlip>
                <a:blip r:embed="rId3"/>
              </a:buBlip>
            </a:pPr>
            <a:r>
              <a:rPr lang="en-GB">
                <a:solidFill>
                  <a:schemeClr val="bg1"/>
                </a:solidFill>
                <a:latin typeface="Poppins"/>
                <a:cs typeface="Poppins"/>
              </a:rPr>
              <a:t>1x premium plus tables of 10 at the awards dinner.</a:t>
            </a:r>
          </a:p>
          <a:p>
            <a:pPr marL="342900" marR="5080" indent="-342900">
              <a:lnSpc>
                <a:spcPct val="109300"/>
              </a:lnSpc>
              <a:spcBef>
                <a:spcPts val="800"/>
              </a:spcBef>
              <a:buBlip>
                <a:blip r:embed="rId3"/>
              </a:buBlip>
            </a:pPr>
            <a:r>
              <a:rPr lang="en-GB">
                <a:solidFill>
                  <a:schemeClr val="bg1"/>
                </a:solidFill>
                <a:latin typeface="Poppins"/>
                <a:cs typeface="Poppins"/>
              </a:rPr>
              <a:t>Award category of your choice.</a:t>
            </a:r>
          </a:p>
          <a:p>
            <a:pPr marL="342900" marR="5080" indent="-342900">
              <a:lnSpc>
                <a:spcPct val="109300"/>
              </a:lnSpc>
              <a:spcBef>
                <a:spcPts val="800"/>
              </a:spcBef>
              <a:buBlip>
                <a:blip r:embed="rId3"/>
              </a:buBlip>
            </a:pPr>
            <a:r>
              <a:rPr lang="en-GB">
                <a:solidFill>
                  <a:schemeClr val="bg1"/>
                </a:solidFill>
                <a:latin typeface="Poppins"/>
                <a:cs typeface="Poppins"/>
              </a:rPr>
              <a:t>Company name on trophy.</a:t>
            </a:r>
          </a:p>
          <a:p>
            <a:pPr marL="342900" marR="5080" indent="-342900">
              <a:lnSpc>
                <a:spcPct val="109300"/>
              </a:lnSpc>
              <a:spcBef>
                <a:spcPts val="800"/>
              </a:spcBef>
              <a:buBlip>
                <a:blip r:embed="rId3"/>
              </a:buBlip>
            </a:pPr>
            <a:r>
              <a:rPr lang="en-GB">
                <a:solidFill>
                  <a:schemeClr val="bg1"/>
                </a:solidFill>
                <a:latin typeface="Poppins"/>
                <a:cs typeface="Poppins"/>
              </a:rPr>
              <a:t>Representative to present award.</a:t>
            </a:r>
          </a:p>
          <a:p>
            <a:pPr marL="342900" marR="5080" indent="-342900">
              <a:lnSpc>
                <a:spcPct val="109300"/>
              </a:lnSpc>
              <a:spcBef>
                <a:spcPts val="800"/>
              </a:spcBef>
              <a:buBlip>
                <a:blip r:embed="rId3"/>
              </a:buBlip>
            </a:pPr>
            <a:r>
              <a:rPr lang="en-GB">
                <a:solidFill>
                  <a:schemeClr val="bg1"/>
                </a:solidFill>
                <a:latin typeface="Poppins"/>
                <a:cs typeface="Poppins"/>
              </a:rPr>
              <a:t>Sparkling wine and VIP meeting point at the drink's reception.</a:t>
            </a:r>
          </a:p>
          <a:p>
            <a:pPr marL="342900" marR="5080" indent="-342900">
              <a:lnSpc>
                <a:spcPct val="109300"/>
              </a:lnSpc>
              <a:spcBef>
                <a:spcPts val="800"/>
              </a:spcBef>
              <a:buBlip>
                <a:blip r:embed="rId3"/>
              </a:buBlip>
            </a:pPr>
            <a:r>
              <a:rPr lang="en-GB">
                <a:solidFill>
                  <a:schemeClr val="bg1"/>
                </a:solidFill>
                <a:latin typeface="Poppins"/>
                <a:cs typeface="Poppins"/>
              </a:rPr>
              <a:t>Logo on shortlist and winner’s logo used on social.</a:t>
            </a:r>
          </a:p>
          <a:p>
            <a:pPr marL="342900" marR="5080" indent="-342900">
              <a:lnSpc>
                <a:spcPct val="109300"/>
              </a:lnSpc>
              <a:spcBef>
                <a:spcPts val="800"/>
              </a:spcBef>
              <a:buBlip>
                <a:blip r:embed="rId3"/>
              </a:buBlip>
            </a:pPr>
            <a:r>
              <a:rPr lang="en-GB">
                <a:solidFill>
                  <a:schemeClr val="bg1"/>
                </a:solidFill>
                <a:latin typeface="Poppins"/>
                <a:cs typeface="Poppins"/>
              </a:rPr>
              <a:t>Branded lounge room including branded wall </a:t>
            </a:r>
            <a:r>
              <a:rPr lang="en-GB" err="1">
                <a:solidFill>
                  <a:schemeClr val="bg1"/>
                </a:solidFill>
                <a:latin typeface="Poppins"/>
                <a:cs typeface="Poppins"/>
              </a:rPr>
              <a:t>vinyls</a:t>
            </a:r>
            <a:r>
              <a:rPr lang="en-GB">
                <a:solidFill>
                  <a:schemeClr val="bg1"/>
                </a:solidFill>
                <a:latin typeface="Poppins"/>
                <a:cs typeface="Poppins"/>
              </a:rPr>
              <a:t>, soft furnishings, branded bar and back lit signage </a:t>
            </a:r>
          </a:p>
        </p:txBody>
      </p:sp>
      <p:sp>
        <p:nvSpPr>
          <p:cNvPr id="22" name="Heading">
            <a:extLst>
              <a:ext uri="{FF2B5EF4-FFF2-40B4-BE49-F238E27FC236}">
                <a16:creationId xmlns:a16="http://schemas.microsoft.com/office/drawing/2014/main" id="{E833D393-8B23-418C-EA44-D777458091D0}"/>
              </a:ext>
            </a:extLst>
          </p:cNvPr>
          <p:cNvSpPr txBox="1"/>
          <p:nvPr/>
        </p:nvSpPr>
        <p:spPr>
          <a:xfrm>
            <a:off x="1096638" y="1257860"/>
            <a:ext cx="13548751" cy="1033360"/>
          </a:xfrm>
          <a:prstGeom prst="rect">
            <a:avLst/>
          </a:prstGeom>
        </p:spPr>
        <p:txBody>
          <a:bodyPr vert="horz" wrap="square" lIns="0" tIns="0" rIns="0" bIns="0" rtlCol="0">
            <a:spAutoFit/>
          </a:bodyPr>
          <a:lstStyle/>
          <a:p>
            <a:pPr marL="12700" marR="5080">
              <a:lnSpc>
                <a:spcPct val="72000"/>
              </a:lnSpc>
              <a:spcBef>
                <a:spcPts val="4065"/>
              </a:spcBef>
            </a:pPr>
            <a:r>
              <a:rPr lang="en-GB" sz="8500" spc="-355">
                <a:solidFill>
                  <a:srgbClr val="FFFFFF"/>
                </a:solidFill>
                <a:latin typeface="Poppins Light" pitchFamily="2" charset="77"/>
                <a:cs typeface="Poppins Light" pitchFamily="2" charset="77"/>
              </a:rPr>
              <a:t>SPONSORSHIP </a:t>
            </a:r>
            <a:r>
              <a:rPr lang="en-GB" sz="8500" spc="-355">
                <a:solidFill>
                  <a:schemeClr val="accent4"/>
                </a:solidFill>
                <a:latin typeface="Poppins Light" pitchFamily="2" charset="77"/>
                <a:cs typeface="Poppins Light" pitchFamily="2" charset="77"/>
              </a:rPr>
              <a:t>PACKAGES</a:t>
            </a:r>
            <a:endParaRPr sz="8500">
              <a:solidFill>
                <a:schemeClr val="accent4"/>
              </a:solidFill>
              <a:latin typeface="Poppins Light" pitchFamily="2" charset="77"/>
              <a:cs typeface="Poppins Light" pitchFamily="2" charset="77"/>
            </a:endParaRPr>
          </a:p>
        </p:txBody>
      </p:sp>
      <p:sp>
        <p:nvSpPr>
          <p:cNvPr id="23" name="object 22">
            <a:extLst>
              <a:ext uri="{FF2B5EF4-FFF2-40B4-BE49-F238E27FC236}">
                <a16:creationId xmlns:a16="http://schemas.microsoft.com/office/drawing/2014/main" id="{5921E3A5-98A6-7A8B-6824-B76B4A1B8A4B}"/>
              </a:ext>
            </a:extLst>
          </p:cNvPr>
          <p:cNvSpPr txBox="1"/>
          <p:nvPr/>
        </p:nvSpPr>
        <p:spPr>
          <a:xfrm>
            <a:off x="10710335" y="2629825"/>
            <a:ext cx="4558029" cy="940001"/>
          </a:xfrm>
          <a:prstGeom prst="rect">
            <a:avLst/>
          </a:prstGeom>
        </p:spPr>
        <p:txBody>
          <a:bodyPr vert="horz" wrap="square" lIns="0" tIns="15875" rIns="0" bIns="0" rtlCol="0">
            <a:spAutoFit/>
          </a:bodyPr>
          <a:lstStyle/>
          <a:p>
            <a:pPr>
              <a:lnSpc>
                <a:spcPts val="3520"/>
              </a:lnSpc>
              <a:tabLst>
                <a:tab pos="6189980" algn="l"/>
              </a:tabLst>
            </a:pPr>
            <a:r>
              <a:rPr lang="en-GB" sz="3600" spc="-150">
                <a:solidFill>
                  <a:schemeClr val="bg1"/>
                </a:solidFill>
                <a:latin typeface="Poppins Light" pitchFamily="2" charset="77"/>
                <a:cs typeface="Poppins Light" pitchFamily="2" charset="77"/>
              </a:rPr>
              <a:t>CATEGORY</a:t>
            </a:r>
            <a:br>
              <a:rPr lang="en-GB" sz="3600" spc="-150">
                <a:solidFill>
                  <a:schemeClr val="bg1"/>
                </a:solidFill>
                <a:latin typeface="Poppins Light" pitchFamily="2" charset="77"/>
                <a:cs typeface="Poppins Light" pitchFamily="2" charset="77"/>
              </a:rPr>
            </a:br>
            <a:endParaRPr sz="3600" spc="-150">
              <a:solidFill>
                <a:schemeClr val="accent4"/>
              </a:solidFill>
              <a:latin typeface="Poppins Light" pitchFamily="2" charset="77"/>
              <a:cs typeface="Poppins Light" pitchFamily="2" charset="77"/>
            </a:endParaRPr>
          </a:p>
        </p:txBody>
      </p:sp>
      <p:sp>
        <p:nvSpPr>
          <p:cNvPr id="24" name="object 21">
            <a:extLst>
              <a:ext uri="{FF2B5EF4-FFF2-40B4-BE49-F238E27FC236}">
                <a16:creationId xmlns:a16="http://schemas.microsoft.com/office/drawing/2014/main" id="{23525F74-83FF-3417-61AC-DD76CB748C49}"/>
              </a:ext>
            </a:extLst>
          </p:cNvPr>
          <p:cNvSpPr txBox="1"/>
          <p:nvPr/>
        </p:nvSpPr>
        <p:spPr>
          <a:xfrm>
            <a:off x="10710335" y="3290306"/>
            <a:ext cx="5852104" cy="3401572"/>
          </a:xfrm>
          <a:prstGeom prst="rect">
            <a:avLst/>
          </a:prstGeom>
        </p:spPr>
        <p:txBody>
          <a:bodyPr vert="horz" wrap="square" lIns="0" tIns="15875" rIns="0" bIns="0" rtlCol="0" anchor="t">
            <a:spAutoFit/>
          </a:bodyPr>
          <a:lstStyle/>
          <a:p>
            <a:pPr marL="342900" marR="5080" indent="-342900">
              <a:spcBef>
                <a:spcPts val="800"/>
              </a:spcBef>
              <a:buBlip>
                <a:blip r:embed="rId3"/>
              </a:buBlip>
            </a:pPr>
            <a:r>
              <a:rPr lang="en-GB">
                <a:solidFill>
                  <a:schemeClr val="bg1"/>
                </a:solidFill>
                <a:latin typeface="Poppins"/>
                <a:cs typeface="Poppins"/>
              </a:rPr>
              <a:t>Receive positioning as category sponsor on all pre and post marketing collateral.</a:t>
            </a:r>
          </a:p>
          <a:p>
            <a:pPr marL="342900" marR="5080" indent="-342900">
              <a:spcBef>
                <a:spcPts val="800"/>
              </a:spcBef>
              <a:buBlip>
                <a:blip r:embed="rId3"/>
              </a:buBlip>
            </a:pPr>
            <a:r>
              <a:rPr lang="en-GB">
                <a:solidFill>
                  <a:schemeClr val="bg1"/>
                </a:solidFill>
                <a:latin typeface="Poppins"/>
                <a:cs typeface="Poppins"/>
              </a:rPr>
              <a:t>1x premium plus tables of 10 at the awards dinner.</a:t>
            </a:r>
          </a:p>
          <a:p>
            <a:pPr marL="342900" marR="5080" indent="-342900">
              <a:spcBef>
                <a:spcPts val="800"/>
              </a:spcBef>
              <a:buBlip>
                <a:blip r:embed="rId3"/>
              </a:buBlip>
            </a:pPr>
            <a:r>
              <a:rPr lang="en-GB">
                <a:solidFill>
                  <a:schemeClr val="bg1"/>
                </a:solidFill>
                <a:latin typeface="Poppins"/>
                <a:cs typeface="Poppins"/>
              </a:rPr>
              <a:t>Award category of your choice.</a:t>
            </a:r>
          </a:p>
          <a:p>
            <a:pPr marL="342900" marR="5080" indent="-342900">
              <a:spcBef>
                <a:spcPts val="800"/>
              </a:spcBef>
              <a:buBlip>
                <a:blip r:embed="rId3"/>
              </a:buBlip>
            </a:pPr>
            <a:r>
              <a:rPr lang="en-GB">
                <a:solidFill>
                  <a:schemeClr val="bg1"/>
                </a:solidFill>
                <a:latin typeface="Poppins"/>
                <a:cs typeface="Poppins"/>
              </a:rPr>
              <a:t>Company name on trophy.</a:t>
            </a:r>
          </a:p>
          <a:p>
            <a:pPr marL="342900" marR="5080" indent="-342900">
              <a:spcBef>
                <a:spcPts val="800"/>
              </a:spcBef>
              <a:buBlip>
                <a:blip r:embed="rId3"/>
              </a:buBlip>
            </a:pPr>
            <a:r>
              <a:rPr lang="en-GB">
                <a:solidFill>
                  <a:schemeClr val="bg1"/>
                </a:solidFill>
                <a:latin typeface="Poppins"/>
                <a:cs typeface="Poppins"/>
              </a:rPr>
              <a:t>Meeting point at the drinks reception.</a:t>
            </a:r>
          </a:p>
          <a:p>
            <a:pPr marL="342900" marR="5080" indent="-342900">
              <a:spcBef>
                <a:spcPts val="800"/>
              </a:spcBef>
              <a:buBlip>
                <a:blip r:embed="rId3"/>
              </a:buBlip>
            </a:pPr>
            <a:r>
              <a:rPr lang="en-GB">
                <a:solidFill>
                  <a:schemeClr val="bg1"/>
                </a:solidFill>
                <a:latin typeface="Poppins"/>
                <a:cs typeface="Poppins"/>
              </a:rPr>
              <a:t>Logo on shortlisted and winner’s logo used on social.</a:t>
            </a:r>
          </a:p>
          <a:p>
            <a:pPr marR="5080">
              <a:spcBef>
                <a:spcPts val="800"/>
              </a:spcBef>
            </a:pPr>
            <a:endParaRPr lang="en-GB">
              <a:solidFill>
                <a:schemeClr val="bg1"/>
              </a:solidFill>
              <a:latin typeface="Poppins"/>
              <a:cs typeface="Poppins"/>
            </a:endParaRPr>
          </a:p>
        </p:txBody>
      </p:sp>
    </p:spTree>
    <p:extLst>
      <p:ext uri="{BB962C8B-B14F-4D97-AF65-F5344CB8AC3E}">
        <p14:creationId xmlns:p14="http://schemas.microsoft.com/office/powerpoint/2010/main" val="3519177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CF73F-6AF7-6E44-AAFA-27F518B78D4C}"/>
            </a:ext>
          </a:extLst>
        </p:cNvPr>
        <p:cNvGrpSpPr/>
        <p:nvPr/>
      </p:nvGrpSpPr>
      <p:grpSpPr>
        <a:xfrm>
          <a:off x="0" y="0"/>
          <a:ext cx="0" cy="0"/>
          <a:chOff x="0" y="0"/>
          <a:chExt cx="0" cy="0"/>
        </a:xfrm>
      </p:grpSpPr>
      <p:sp>
        <p:nvSpPr>
          <p:cNvPr id="22" name="Heading">
            <a:extLst>
              <a:ext uri="{FF2B5EF4-FFF2-40B4-BE49-F238E27FC236}">
                <a16:creationId xmlns:a16="http://schemas.microsoft.com/office/drawing/2014/main" id="{FEE55FF2-A1AE-1270-86BA-E30B20D7C27C}"/>
              </a:ext>
            </a:extLst>
          </p:cNvPr>
          <p:cNvSpPr txBox="1"/>
          <p:nvPr/>
        </p:nvSpPr>
        <p:spPr>
          <a:xfrm>
            <a:off x="1116656" y="997718"/>
            <a:ext cx="13548751" cy="4151136"/>
          </a:xfrm>
          <a:prstGeom prst="rect">
            <a:avLst/>
          </a:prstGeom>
        </p:spPr>
        <p:txBody>
          <a:bodyPr vert="horz" wrap="square" lIns="0" tIns="0" rIns="0" bIns="0" rtlCol="0" anchor="t">
            <a:spAutoFit/>
          </a:bodyPr>
          <a:lstStyle/>
          <a:p>
            <a:pPr marL="12700" marR="5080">
              <a:lnSpc>
                <a:spcPct val="72000"/>
              </a:lnSpc>
              <a:spcBef>
                <a:spcPts val="4065"/>
              </a:spcBef>
            </a:pPr>
            <a:r>
              <a:rPr lang="en-GB" sz="8500" spc="-355" dirty="0">
                <a:solidFill>
                  <a:srgbClr val="FFFFFF"/>
                </a:solidFill>
                <a:latin typeface="Poppins Light" pitchFamily="2" charset="77"/>
                <a:cs typeface="Poppins Light" pitchFamily="2" charset="77"/>
              </a:rPr>
              <a:t>SPONSORSHIP </a:t>
            </a:r>
            <a:r>
              <a:rPr lang="en-GB" sz="8500" spc="-355" dirty="0">
                <a:solidFill>
                  <a:schemeClr val="accent4"/>
                </a:solidFill>
                <a:latin typeface="Poppins Light" pitchFamily="2" charset="77"/>
                <a:cs typeface="Poppins Light" pitchFamily="2" charset="77"/>
              </a:rPr>
              <a:t>PACKAGES</a:t>
            </a:r>
          </a:p>
          <a:p>
            <a:pPr marL="12700" marR="5080">
              <a:lnSpc>
                <a:spcPct val="72000"/>
              </a:lnSpc>
              <a:spcBef>
                <a:spcPts val="4065"/>
              </a:spcBef>
            </a:pPr>
            <a:r>
              <a:rPr lang="en-GB" sz="2800" spc="-355" dirty="0">
                <a:solidFill>
                  <a:schemeClr val="bg1"/>
                </a:solidFill>
                <a:latin typeface="Poppins" panose="00000500000000000000" pitchFamily="2" charset="0"/>
                <a:cs typeface="Poppins" panose="00000500000000000000" pitchFamily="2" charset="0"/>
              </a:rPr>
              <a:t>Re-book before the 1st  February 2026 to secure the re-booking rate.</a:t>
            </a:r>
          </a:p>
          <a:p>
            <a:pPr marL="12700" marR="5080">
              <a:lnSpc>
                <a:spcPct val="72000"/>
              </a:lnSpc>
              <a:spcBef>
                <a:spcPts val="4065"/>
              </a:spcBef>
            </a:pPr>
            <a:r>
              <a:rPr lang="en-GB" sz="2400" spc="-355" dirty="0">
                <a:solidFill>
                  <a:schemeClr val="bg1"/>
                </a:solidFill>
                <a:latin typeface="Poppins" panose="00000500000000000000" pitchFamily="2" charset="0"/>
                <a:cs typeface="Poppins" panose="00000500000000000000" pitchFamily="2" charset="0"/>
              </a:rPr>
              <a:t>All sponsor and exhibitor  packages  are plus VAT</a:t>
            </a:r>
          </a:p>
          <a:p>
            <a:pPr marL="12700" marR="5080">
              <a:lnSpc>
                <a:spcPct val="72000"/>
              </a:lnSpc>
              <a:spcBef>
                <a:spcPts val="4065"/>
              </a:spcBef>
            </a:pPr>
            <a:endParaRPr lang="en-GB" sz="8500" spc="-355" dirty="0">
              <a:solidFill>
                <a:schemeClr val="accent4"/>
              </a:solidFill>
              <a:latin typeface="Poppins Light" pitchFamily="2" charset="77"/>
              <a:cs typeface="Poppins Light" pitchFamily="2" charset="77"/>
            </a:endParaRPr>
          </a:p>
        </p:txBody>
      </p:sp>
      <p:graphicFrame>
        <p:nvGraphicFramePr>
          <p:cNvPr id="2" name="Table 1">
            <a:extLst>
              <a:ext uri="{FF2B5EF4-FFF2-40B4-BE49-F238E27FC236}">
                <a16:creationId xmlns:a16="http://schemas.microsoft.com/office/drawing/2014/main" id="{116917AC-6390-0945-8039-83F90EDE71BD}"/>
              </a:ext>
            </a:extLst>
          </p:cNvPr>
          <p:cNvGraphicFramePr>
            <a:graphicFrameLocks noGrp="1"/>
          </p:cNvGraphicFramePr>
          <p:nvPr>
            <p:extLst>
              <p:ext uri="{D42A27DB-BD31-4B8C-83A1-F6EECF244321}">
                <p14:modId xmlns:p14="http://schemas.microsoft.com/office/powerpoint/2010/main" val="138602027"/>
              </p:ext>
            </p:extLst>
          </p:nvPr>
        </p:nvGraphicFramePr>
        <p:xfrm>
          <a:off x="1121344" y="3883210"/>
          <a:ext cx="8213361" cy="2652204"/>
        </p:xfrm>
        <a:graphic>
          <a:graphicData uri="http://schemas.openxmlformats.org/drawingml/2006/table">
            <a:tbl>
              <a:tblPr firstRow="1" bandRow="1">
                <a:tableStyleId>{5C22544A-7EE6-4342-B048-85BDC9FD1C3A}</a:tableStyleId>
              </a:tblPr>
              <a:tblGrid>
                <a:gridCol w="2779987">
                  <a:extLst>
                    <a:ext uri="{9D8B030D-6E8A-4147-A177-3AD203B41FA5}">
                      <a16:colId xmlns:a16="http://schemas.microsoft.com/office/drawing/2014/main" val="4110592708"/>
                    </a:ext>
                  </a:extLst>
                </a:gridCol>
                <a:gridCol w="2936447">
                  <a:extLst>
                    <a:ext uri="{9D8B030D-6E8A-4147-A177-3AD203B41FA5}">
                      <a16:colId xmlns:a16="http://schemas.microsoft.com/office/drawing/2014/main" val="3142497013"/>
                    </a:ext>
                  </a:extLst>
                </a:gridCol>
                <a:gridCol w="2496927">
                  <a:extLst>
                    <a:ext uri="{9D8B030D-6E8A-4147-A177-3AD203B41FA5}">
                      <a16:colId xmlns:a16="http://schemas.microsoft.com/office/drawing/2014/main" val="1695697233"/>
                    </a:ext>
                  </a:extLst>
                </a:gridCol>
              </a:tblGrid>
              <a:tr h="641176">
                <a:tc>
                  <a:txBody>
                    <a:bodyPr/>
                    <a:lstStyle/>
                    <a:p>
                      <a:r>
                        <a:rPr lang="en-GB">
                          <a:solidFill>
                            <a:schemeClr val="bg1"/>
                          </a:solidFill>
                        </a:rPr>
                        <a:t>Sponsorship package</a:t>
                      </a:r>
                    </a:p>
                  </a:txBody>
                  <a:tcPr>
                    <a:noFill/>
                  </a:tcPr>
                </a:tc>
                <a:tc>
                  <a:txBody>
                    <a:bodyPr/>
                    <a:lstStyle/>
                    <a:p>
                      <a:r>
                        <a:rPr lang="en-GB">
                          <a:solidFill>
                            <a:schemeClr val="bg1"/>
                          </a:solidFill>
                        </a:rPr>
                        <a:t>Member standard</a:t>
                      </a:r>
                    </a:p>
                  </a:txBody>
                  <a:tcPr>
                    <a:noFill/>
                  </a:tcPr>
                </a:tc>
                <a:tc>
                  <a:txBody>
                    <a:bodyPr/>
                    <a:lstStyle/>
                    <a:p>
                      <a:r>
                        <a:rPr lang="en-GB">
                          <a:solidFill>
                            <a:schemeClr val="bg1"/>
                          </a:solidFill>
                        </a:rPr>
                        <a:t>Non-Member standard</a:t>
                      </a:r>
                    </a:p>
                  </a:txBody>
                  <a:tcPr>
                    <a:noFill/>
                  </a:tcPr>
                </a:tc>
                <a:extLst>
                  <a:ext uri="{0D108BD9-81ED-4DB2-BD59-A6C34878D82A}">
                    <a16:rowId xmlns:a16="http://schemas.microsoft.com/office/drawing/2014/main" val="773564796"/>
                  </a:ext>
                </a:extLst>
              </a:tr>
              <a:tr h="457983">
                <a:tc>
                  <a:txBody>
                    <a:bodyPr/>
                    <a:lstStyle/>
                    <a:p>
                      <a:r>
                        <a:rPr lang="en-GB" dirty="0">
                          <a:solidFill>
                            <a:schemeClr val="bg1"/>
                          </a:solidFill>
                        </a:rPr>
                        <a:t>Headline sponsor - SOLD</a:t>
                      </a:r>
                    </a:p>
                  </a:txBody>
                  <a:tcPr>
                    <a:noFill/>
                  </a:tcPr>
                </a:tc>
                <a:tc>
                  <a:txBody>
                    <a:bodyPr/>
                    <a:lstStyle/>
                    <a:p>
                      <a:r>
                        <a:rPr lang="en-GB">
                          <a:solidFill>
                            <a:schemeClr val="bg1"/>
                          </a:solidFill>
                        </a:rPr>
                        <a:t>£19,300</a:t>
                      </a:r>
                    </a:p>
                  </a:txBody>
                  <a:tcPr>
                    <a:noFill/>
                  </a:tcPr>
                </a:tc>
                <a:tc>
                  <a:txBody>
                    <a:bodyPr/>
                    <a:lstStyle/>
                    <a:p>
                      <a:r>
                        <a:rPr lang="en-GB">
                          <a:solidFill>
                            <a:schemeClr val="bg1"/>
                          </a:solidFill>
                        </a:rPr>
                        <a:t>£24,000</a:t>
                      </a:r>
                    </a:p>
                  </a:txBody>
                  <a:tcPr>
                    <a:noFill/>
                  </a:tcPr>
                </a:tc>
                <a:extLst>
                  <a:ext uri="{0D108BD9-81ED-4DB2-BD59-A6C34878D82A}">
                    <a16:rowId xmlns:a16="http://schemas.microsoft.com/office/drawing/2014/main" val="3062665140"/>
                  </a:ext>
                </a:extLst>
              </a:tr>
              <a:tr h="457235">
                <a:tc>
                  <a:txBody>
                    <a:bodyPr/>
                    <a:lstStyle/>
                    <a:p>
                      <a:pPr lvl="0">
                        <a:buNone/>
                      </a:pPr>
                      <a:r>
                        <a:rPr lang="en-GB">
                          <a:solidFill>
                            <a:schemeClr val="bg1"/>
                          </a:solidFill>
                        </a:rPr>
                        <a:t>Chill-out Lounge sponsor</a:t>
                      </a:r>
                      <a:endParaRPr lang="en-US"/>
                    </a:p>
                  </a:txBody>
                  <a:tcPr>
                    <a:noFill/>
                  </a:tcPr>
                </a:tc>
                <a:tc>
                  <a:txBody>
                    <a:bodyPr/>
                    <a:lstStyle/>
                    <a:p>
                      <a:pPr lvl="0">
                        <a:buNone/>
                      </a:pPr>
                      <a:r>
                        <a:rPr lang="en-GB" dirty="0">
                          <a:solidFill>
                            <a:schemeClr val="bg1"/>
                          </a:solidFill>
                        </a:rPr>
                        <a:t>£10,000</a:t>
                      </a:r>
                      <a:endParaRPr lang="en-US" dirty="0"/>
                    </a:p>
                  </a:txBody>
                  <a:tcPr>
                    <a:noFill/>
                  </a:tcPr>
                </a:tc>
                <a:tc>
                  <a:txBody>
                    <a:bodyPr/>
                    <a:lstStyle/>
                    <a:p>
                      <a:pPr lvl="0">
                        <a:buNone/>
                      </a:pPr>
                      <a:r>
                        <a:rPr lang="en-GB">
                          <a:solidFill>
                            <a:schemeClr val="bg1"/>
                          </a:solidFill>
                        </a:rPr>
                        <a:t>£12,250</a:t>
                      </a:r>
                      <a:endParaRPr lang="en-US"/>
                    </a:p>
                  </a:txBody>
                  <a:tcPr>
                    <a:noFill/>
                  </a:tcPr>
                </a:tc>
                <a:extLst>
                  <a:ext uri="{0D108BD9-81ED-4DB2-BD59-A6C34878D82A}">
                    <a16:rowId xmlns:a16="http://schemas.microsoft.com/office/drawing/2014/main" val="1789301922"/>
                  </a:ext>
                </a:extLst>
              </a:tr>
              <a:tr h="547128">
                <a:tc>
                  <a:txBody>
                    <a:bodyPr/>
                    <a:lstStyle/>
                    <a:p>
                      <a:pPr lvl="0">
                        <a:buNone/>
                      </a:pPr>
                      <a:r>
                        <a:rPr lang="en-GB">
                          <a:solidFill>
                            <a:schemeClr val="bg1"/>
                          </a:solidFill>
                        </a:rPr>
                        <a:t>After Party sponsor</a:t>
                      </a:r>
                      <a:endParaRPr lang="en-US"/>
                    </a:p>
                  </a:txBody>
                  <a:tcPr>
                    <a:noFill/>
                  </a:tcPr>
                </a:tc>
                <a:tc>
                  <a:txBody>
                    <a:bodyPr/>
                    <a:lstStyle/>
                    <a:p>
                      <a:pPr lvl="0">
                        <a:buNone/>
                      </a:pPr>
                      <a:r>
                        <a:rPr lang="en-GB" dirty="0">
                          <a:solidFill>
                            <a:schemeClr val="bg1"/>
                          </a:solidFill>
                        </a:rPr>
                        <a:t>£5000</a:t>
                      </a:r>
                      <a:endParaRPr lang="en-US" dirty="0"/>
                    </a:p>
                  </a:txBody>
                  <a:tcPr>
                    <a:noFill/>
                  </a:tcPr>
                </a:tc>
                <a:tc>
                  <a:txBody>
                    <a:bodyPr/>
                    <a:lstStyle/>
                    <a:p>
                      <a:pPr lvl="0">
                        <a:buNone/>
                      </a:pPr>
                      <a:r>
                        <a:rPr lang="en-GB" dirty="0">
                          <a:solidFill>
                            <a:schemeClr val="bg1"/>
                          </a:solidFill>
                        </a:rPr>
                        <a:t>£6,250</a:t>
                      </a:r>
                      <a:endParaRPr lang="en-US" dirty="0"/>
                    </a:p>
                  </a:txBody>
                  <a:tcPr>
                    <a:noFill/>
                  </a:tcPr>
                </a:tc>
                <a:extLst>
                  <a:ext uri="{0D108BD9-81ED-4DB2-BD59-A6C34878D82A}">
                    <a16:rowId xmlns:a16="http://schemas.microsoft.com/office/drawing/2014/main" val="2766846250"/>
                  </a:ext>
                </a:extLst>
              </a:tr>
              <a:tr h="548682">
                <a:tc>
                  <a:txBody>
                    <a:bodyPr/>
                    <a:lstStyle/>
                    <a:p>
                      <a:r>
                        <a:rPr lang="en-GB">
                          <a:solidFill>
                            <a:schemeClr val="bg1"/>
                          </a:solidFill>
                        </a:rPr>
                        <a:t>Category sponsor</a:t>
                      </a:r>
                    </a:p>
                  </a:txBody>
                  <a:tcPr>
                    <a:noFill/>
                  </a:tcPr>
                </a:tc>
                <a:tc>
                  <a:txBody>
                    <a:bodyPr/>
                    <a:lstStyle/>
                    <a:p>
                      <a:r>
                        <a:rPr lang="en-GB" dirty="0">
                          <a:solidFill>
                            <a:schemeClr val="bg1"/>
                          </a:solidFill>
                        </a:rPr>
                        <a:t>£3,750</a:t>
                      </a:r>
                    </a:p>
                  </a:txBody>
                  <a:tcPr>
                    <a:noFill/>
                  </a:tcPr>
                </a:tc>
                <a:tc>
                  <a:txBody>
                    <a:bodyPr/>
                    <a:lstStyle/>
                    <a:p>
                      <a:r>
                        <a:rPr lang="en-GB" dirty="0">
                          <a:solidFill>
                            <a:schemeClr val="bg1"/>
                          </a:solidFill>
                        </a:rPr>
                        <a:t>£5000</a:t>
                      </a:r>
                    </a:p>
                  </a:txBody>
                  <a:tcPr>
                    <a:noFill/>
                  </a:tcPr>
                </a:tc>
                <a:extLst>
                  <a:ext uri="{0D108BD9-81ED-4DB2-BD59-A6C34878D82A}">
                    <a16:rowId xmlns:a16="http://schemas.microsoft.com/office/drawing/2014/main" val="377098242"/>
                  </a:ext>
                </a:extLst>
              </a:tr>
            </a:tbl>
          </a:graphicData>
        </a:graphic>
      </p:graphicFrame>
      <p:graphicFrame>
        <p:nvGraphicFramePr>
          <p:cNvPr id="3" name="Table 2">
            <a:extLst>
              <a:ext uri="{FF2B5EF4-FFF2-40B4-BE49-F238E27FC236}">
                <a16:creationId xmlns:a16="http://schemas.microsoft.com/office/drawing/2014/main" id="{829EEE9B-9434-22B0-F008-F38734636E5C}"/>
              </a:ext>
            </a:extLst>
          </p:cNvPr>
          <p:cNvGraphicFramePr>
            <a:graphicFrameLocks noGrp="1"/>
          </p:cNvGraphicFramePr>
          <p:nvPr>
            <p:extLst>
              <p:ext uri="{D42A27DB-BD31-4B8C-83A1-F6EECF244321}">
                <p14:modId xmlns:p14="http://schemas.microsoft.com/office/powerpoint/2010/main" val="370127212"/>
              </p:ext>
            </p:extLst>
          </p:nvPr>
        </p:nvGraphicFramePr>
        <p:xfrm>
          <a:off x="1120874" y="7938751"/>
          <a:ext cx="8213361" cy="1189503"/>
        </p:xfrm>
        <a:graphic>
          <a:graphicData uri="http://schemas.openxmlformats.org/drawingml/2006/table">
            <a:tbl>
              <a:tblPr firstRow="1" bandRow="1">
                <a:tableStyleId>{5C22544A-7EE6-4342-B048-85BDC9FD1C3A}</a:tableStyleId>
              </a:tblPr>
              <a:tblGrid>
                <a:gridCol w="2779987">
                  <a:extLst>
                    <a:ext uri="{9D8B030D-6E8A-4147-A177-3AD203B41FA5}">
                      <a16:colId xmlns:a16="http://schemas.microsoft.com/office/drawing/2014/main" val="4110592708"/>
                    </a:ext>
                  </a:extLst>
                </a:gridCol>
                <a:gridCol w="2936447">
                  <a:extLst>
                    <a:ext uri="{9D8B030D-6E8A-4147-A177-3AD203B41FA5}">
                      <a16:colId xmlns:a16="http://schemas.microsoft.com/office/drawing/2014/main" val="3142497013"/>
                    </a:ext>
                  </a:extLst>
                </a:gridCol>
                <a:gridCol w="2496927">
                  <a:extLst>
                    <a:ext uri="{9D8B030D-6E8A-4147-A177-3AD203B41FA5}">
                      <a16:colId xmlns:a16="http://schemas.microsoft.com/office/drawing/2014/main" val="1695697233"/>
                    </a:ext>
                  </a:extLst>
                </a:gridCol>
              </a:tblGrid>
              <a:tr h="0">
                <a:tc>
                  <a:txBody>
                    <a:bodyPr/>
                    <a:lstStyle/>
                    <a:p>
                      <a:r>
                        <a:rPr lang="en-GB">
                          <a:solidFill>
                            <a:schemeClr val="bg1"/>
                          </a:solidFill>
                        </a:rPr>
                        <a:t>Ticket package</a:t>
                      </a:r>
                    </a:p>
                  </a:txBody>
                  <a:tcPr>
                    <a:noFill/>
                  </a:tcPr>
                </a:tc>
                <a:tc>
                  <a:txBody>
                    <a:bodyPr/>
                    <a:lstStyle/>
                    <a:p>
                      <a:r>
                        <a:rPr lang="en-GB">
                          <a:solidFill>
                            <a:schemeClr val="bg1"/>
                          </a:solidFill>
                        </a:rPr>
                        <a:t>Member standard</a:t>
                      </a:r>
                    </a:p>
                  </a:txBody>
                  <a:tcPr>
                    <a:noFill/>
                  </a:tcPr>
                </a:tc>
                <a:tc>
                  <a:txBody>
                    <a:bodyPr/>
                    <a:lstStyle/>
                    <a:p>
                      <a:r>
                        <a:rPr lang="en-GB">
                          <a:solidFill>
                            <a:schemeClr val="bg1"/>
                          </a:solidFill>
                        </a:rPr>
                        <a:t>Non-Member standard</a:t>
                      </a:r>
                    </a:p>
                  </a:txBody>
                  <a:tcPr>
                    <a:noFill/>
                  </a:tcPr>
                </a:tc>
                <a:extLst>
                  <a:ext uri="{0D108BD9-81ED-4DB2-BD59-A6C34878D82A}">
                    <a16:rowId xmlns:a16="http://schemas.microsoft.com/office/drawing/2014/main" val="773564796"/>
                  </a:ext>
                </a:extLst>
              </a:tr>
              <a:tr h="457983">
                <a:tc>
                  <a:txBody>
                    <a:bodyPr/>
                    <a:lstStyle/>
                    <a:p>
                      <a:r>
                        <a:rPr lang="en-GB">
                          <a:solidFill>
                            <a:schemeClr val="bg1"/>
                          </a:solidFill>
                        </a:rPr>
                        <a:t>Single Ticket</a:t>
                      </a:r>
                    </a:p>
                  </a:txBody>
                  <a:tcPr>
                    <a:noFill/>
                  </a:tcPr>
                </a:tc>
                <a:tc>
                  <a:txBody>
                    <a:bodyPr/>
                    <a:lstStyle/>
                    <a:p>
                      <a:r>
                        <a:rPr lang="en-GB" dirty="0">
                          <a:solidFill>
                            <a:schemeClr val="bg1"/>
                          </a:solidFill>
                        </a:rPr>
                        <a:t>£275</a:t>
                      </a:r>
                    </a:p>
                  </a:txBody>
                  <a:tcPr>
                    <a:noFill/>
                  </a:tcPr>
                </a:tc>
                <a:tc>
                  <a:txBody>
                    <a:bodyPr/>
                    <a:lstStyle/>
                    <a:p>
                      <a:r>
                        <a:rPr lang="en-GB" dirty="0">
                          <a:solidFill>
                            <a:schemeClr val="bg1"/>
                          </a:solidFill>
                        </a:rPr>
                        <a:t>£350</a:t>
                      </a:r>
                    </a:p>
                  </a:txBody>
                  <a:tcPr>
                    <a:noFill/>
                  </a:tcPr>
                </a:tc>
                <a:extLst>
                  <a:ext uri="{0D108BD9-81ED-4DB2-BD59-A6C34878D82A}">
                    <a16:rowId xmlns:a16="http://schemas.microsoft.com/office/drawing/2014/main" val="3062665140"/>
                  </a:ext>
                </a:extLst>
              </a:tr>
              <a:tr h="0">
                <a:tc>
                  <a:txBody>
                    <a:bodyPr/>
                    <a:lstStyle/>
                    <a:p>
                      <a:pPr lvl="0">
                        <a:buNone/>
                      </a:pPr>
                      <a:r>
                        <a:rPr lang="en-GB">
                          <a:solidFill>
                            <a:schemeClr val="bg1"/>
                          </a:solidFill>
                        </a:rPr>
                        <a:t>Table of 10 </a:t>
                      </a:r>
                      <a:endParaRPr lang="en-US"/>
                    </a:p>
                  </a:txBody>
                  <a:tcPr>
                    <a:noFill/>
                  </a:tcPr>
                </a:tc>
                <a:tc>
                  <a:txBody>
                    <a:bodyPr/>
                    <a:lstStyle/>
                    <a:p>
                      <a:pPr lvl="0">
                        <a:buNone/>
                      </a:pPr>
                      <a:r>
                        <a:rPr lang="en-GB" dirty="0">
                          <a:solidFill>
                            <a:schemeClr val="bg1"/>
                          </a:solidFill>
                        </a:rPr>
                        <a:t>£2500</a:t>
                      </a:r>
                      <a:endParaRPr lang="en-US" dirty="0"/>
                    </a:p>
                  </a:txBody>
                  <a:tcPr>
                    <a:noFill/>
                  </a:tcPr>
                </a:tc>
                <a:tc>
                  <a:txBody>
                    <a:bodyPr/>
                    <a:lstStyle/>
                    <a:p>
                      <a:pPr lvl="0">
                        <a:buNone/>
                      </a:pPr>
                      <a:r>
                        <a:rPr lang="en-GB" dirty="0">
                          <a:solidFill>
                            <a:schemeClr val="bg1"/>
                          </a:solidFill>
                        </a:rPr>
                        <a:t>£3000</a:t>
                      </a:r>
                      <a:endParaRPr lang="en-US" dirty="0"/>
                    </a:p>
                  </a:txBody>
                  <a:tcPr>
                    <a:noFill/>
                  </a:tcPr>
                </a:tc>
                <a:extLst>
                  <a:ext uri="{0D108BD9-81ED-4DB2-BD59-A6C34878D82A}">
                    <a16:rowId xmlns:a16="http://schemas.microsoft.com/office/drawing/2014/main" val="1789301922"/>
                  </a:ext>
                </a:extLst>
              </a:tr>
            </a:tbl>
          </a:graphicData>
        </a:graphic>
      </p:graphicFrame>
    </p:spTree>
    <p:extLst>
      <p:ext uri="{BB962C8B-B14F-4D97-AF65-F5344CB8AC3E}">
        <p14:creationId xmlns:p14="http://schemas.microsoft.com/office/powerpoint/2010/main" val="1040060169"/>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44559-19C2-3663-5C7D-A9D72475B642}"/>
            </a:ext>
          </a:extLst>
        </p:cNvPr>
        <p:cNvGrpSpPr/>
        <p:nvPr/>
      </p:nvGrpSpPr>
      <p:grpSpPr>
        <a:xfrm>
          <a:off x="0" y="0"/>
          <a:ext cx="0" cy="0"/>
          <a:chOff x="0" y="0"/>
          <a:chExt cx="0" cy="0"/>
        </a:xfrm>
      </p:grpSpPr>
      <p:sp>
        <p:nvSpPr>
          <p:cNvPr id="2" name="Heading">
            <a:extLst>
              <a:ext uri="{FF2B5EF4-FFF2-40B4-BE49-F238E27FC236}">
                <a16:creationId xmlns:a16="http://schemas.microsoft.com/office/drawing/2014/main" id="{B5DCC021-CF0F-63E3-9483-C548E5DF908E}"/>
              </a:ext>
            </a:extLst>
          </p:cNvPr>
          <p:cNvSpPr txBox="1"/>
          <p:nvPr/>
        </p:nvSpPr>
        <p:spPr>
          <a:xfrm>
            <a:off x="1096639" y="1257860"/>
            <a:ext cx="7597656" cy="1011559"/>
          </a:xfrm>
          <a:prstGeom prst="rect">
            <a:avLst/>
          </a:prstGeom>
        </p:spPr>
        <p:txBody>
          <a:bodyPr vert="horz" wrap="square" lIns="0" tIns="0" rIns="0" bIns="0" rtlCol="0">
            <a:spAutoFit/>
          </a:bodyPr>
          <a:lstStyle/>
          <a:p>
            <a:pPr marL="12700" marR="5080">
              <a:lnSpc>
                <a:spcPct val="72000"/>
              </a:lnSpc>
              <a:spcBef>
                <a:spcPts val="4065"/>
              </a:spcBef>
            </a:pPr>
            <a:r>
              <a:rPr lang="en-GB" sz="8500" spc="-355">
                <a:solidFill>
                  <a:srgbClr val="FFFFFF"/>
                </a:solidFill>
                <a:latin typeface="Poppins Light" pitchFamily="2" charset="77"/>
                <a:cs typeface="Poppins Light" pitchFamily="2" charset="77"/>
              </a:rPr>
              <a:t>CATEGORIES </a:t>
            </a:r>
            <a:endParaRPr sz="8500">
              <a:solidFill>
                <a:schemeClr val="accent4"/>
              </a:solidFill>
              <a:latin typeface="Poppins Light" pitchFamily="2" charset="77"/>
              <a:cs typeface="Poppins Light" pitchFamily="2" charset="77"/>
            </a:endParaRPr>
          </a:p>
        </p:txBody>
      </p:sp>
      <p:sp>
        <p:nvSpPr>
          <p:cNvPr id="3" name="TextBox 2">
            <a:extLst>
              <a:ext uri="{FF2B5EF4-FFF2-40B4-BE49-F238E27FC236}">
                <a16:creationId xmlns:a16="http://schemas.microsoft.com/office/drawing/2014/main" id="{2F523181-588E-FB7F-DCD1-F133812DA9ED}"/>
              </a:ext>
            </a:extLst>
          </p:cNvPr>
          <p:cNvSpPr txBox="1"/>
          <p:nvPr/>
        </p:nvSpPr>
        <p:spPr>
          <a:xfrm>
            <a:off x="963903" y="2469365"/>
            <a:ext cx="6572521" cy="9678803"/>
          </a:xfrm>
          <a:prstGeom prst="rect">
            <a:avLst/>
          </a:prstGeom>
          <a:noFill/>
        </p:spPr>
        <p:txBody>
          <a:bodyPr wrap="square" lIns="91440" tIns="45720" rIns="91440" bIns="45720" anchor="t">
            <a:spAutoFit/>
          </a:bodyPr>
          <a:lstStyle/>
          <a:p>
            <a:pPr marL="342900" indent="-342900">
              <a:lnSpc>
                <a:spcPct val="250000"/>
              </a:lnSpc>
              <a:buFont typeface="Arial" panose="020B0604020202020204" pitchFamily="34" charset="0"/>
              <a:buChar char="•"/>
              <a:tabLst>
                <a:tab pos="6189980" algn="l"/>
              </a:tabLst>
            </a:pPr>
            <a:r>
              <a:rPr lang="en-GB" spc="-150" dirty="0">
                <a:solidFill>
                  <a:schemeClr val="bg1"/>
                </a:solidFill>
                <a:latin typeface="Poppins "/>
                <a:cs typeface="Poppins Light"/>
              </a:rPr>
              <a:t>Building Services (BSE) Apprentice</a:t>
            </a:r>
          </a:p>
          <a:p>
            <a:pPr marL="342900" indent="-342900">
              <a:lnSpc>
                <a:spcPct val="250000"/>
              </a:lnSpc>
              <a:buFont typeface="Arial" panose="020B0604020202020204" pitchFamily="34" charset="0"/>
              <a:buChar char="•"/>
              <a:tabLst>
                <a:tab pos="6189980" algn="l"/>
              </a:tabLst>
            </a:pPr>
            <a:r>
              <a:rPr lang="en-GB" spc="-150" dirty="0">
                <a:solidFill>
                  <a:schemeClr val="bg1"/>
                </a:solidFill>
                <a:latin typeface="Poppins "/>
                <a:cs typeface="Poppins Light"/>
              </a:rPr>
              <a:t>RAC and H&amp;V  Apprentice - </a:t>
            </a:r>
            <a:r>
              <a:rPr lang="en-GB" b="1" spc="-150" dirty="0">
                <a:solidFill>
                  <a:schemeClr val="bg1"/>
                </a:solidFill>
                <a:latin typeface="Poppins "/>
                <a:cs typeface="Poppins Light"/>
              </a:rPr>
              <a:t>SOLD</a:t>
            </a:r>
          </a:p>
          <a:p>
            <a:pPr marL="342900" indent="-342900">
              <a:lnSpc>
                <a:spcPct val="250000"/>
              </a:lnSpc>
              <a:buFont typeface="Arial" panose="020B0604020202020204" pitchFamily="34" charset="0"/>
              <a:buChar char="•"/>
              <a:tabLst>
                <a:tab pos="6189980" algn="l"/>
              </a:tabLst>
            </a:pPr>
            <a:r>
              <a:rPr lang="en-GB" spc="-150" dirty="0">
                <a:solidFill>
                  <a:schemeClr val="bg1"/>
                </a:solidFill>
                <a:latin typeface="Poppins "/>
                <a:cs typeface="Poppins Light"/>
              </a:rPr>
              <a:t>Facilities and Energy Manager Apprentice</a:t>
            </a:r>
          </a:p>
          <a:p>
            <a:pPr marL="342900" indent="-342900">
              <a:lnSpc>
                <a:spcPct val="250000"/>
              </a:lnSpc>
              <a:buFont typeface="Arial" panose="020B0604020202020204" pitchFamily="34" charset="0"/>
              <a:buChar char="•"/>
              <a:tabLst>
                <a:tab pos="6189980" algn="l"/>
              </a:tabLst>
            </a:pPr>
            <a:r>
              <a:rPr lang="en-GB" spc="-150" dirty="0">
                <a:solidFill>
                  <a:schemeClr val="bg1"/>
                </a:solidFill>
                <a:latin typeface="Poppins "/>
                <a:cs typeface="Poppins Light"/>
              </a:rPr>
              <a:t>Rising Star of the Year</a:t>
            </a:r>
          </a:p>
          <a:p>
            <a:pPr marL="342900" indent="-342900">
              <a:lnSpc>
                <a:spcPct val="250000"/>
              </a:lnSpc>
              <a:buFont typeface="Arial" panose="020B0604020202020204" pitchFamily="34" charset="0"/>
              <a:buChar char="•"/>
              <a:tabLst>
                <a:tab pos="6189980" algn="l"/>
              </a:tabLst>
            </a:pPr>
            <a:r>
              <a:rPr lang="en-GB" spc="-150" dirty="0">
                <a:solidFill>
                  <a:schemeClr val="bg1"/>
                </a:solidFill>
                <a:latin typeface="Poppins "/>
                <a:cs typeface="Poppins Light"/>
              </a:rPr>
              <a:t>Trainee of the Year - </a:t>
            </a:r>
            <a:r>
              <a:rPr lang="en-GB" b="1" spc="-150" dirty="0">
                <a:solidFill>
                  <a:schemeClr val="bg1"/>
                </a:solidFill>
                <a:latin typeface="Poppins "/>
                <a:cs typeface="Poppins Light"/>
              </a:rPr>
              <a:t>SOLD</a:t>
            </a:r>
          </a:p>
          <a:p>
            <a:pPr marL="342900" indent="-342900">
              <a:lnSpc>
                <a:spcPct val="250000"/>
              </a:lnSpc>
              <a:buFont typeface="Arial" panose="020B0604020202020204" pitchFamily="34" charset="0"/>
              <a:buChar char="•"/>
              <a:tabLst>
                <a:tab pos="6189980" algn="l"/>
              </a:tabLst>
            </a:pPr>
            <a:r>
              <a:rPr lang="en-GB" spc="-150" dirty="0">
                <a:solidFill>
                  <a:schemeClr val="bg1"/>
                </a:solidFill>
                <a:latin typeface="Poppins "/>
                <a:cs typeface="Poppins Light"/>
              </a:rPr>
              <a:t>Training Provider of the Year</a:t>
            </a:r>
          </a:p>
          <a:p>
            <a:pPr marL="342900" indent="-342900">
              <a:lnSpc>
                <a:spcPct val="250000"/>
              </a:lnSpc>
              <a:buFont typeface="Arial" panose="020B0604020202020204" pitchFamily="34" charset="0"/>
              <a:buChar char="•"/>
              <a:tabLst>
                <a:tab pos="6189980" algn="l"/>
              </a:tabLst>
            </a:pPr>
            <a:endParaRPr lang="en-GB" spc="-150" dirty="0">
              <a:solidFill>
                <a:schemeClr val="bg1"/>
              </a:solidFill>
              <a:latin typeface="Poppins "/>
              <a:cs typeface="Poppins Light" pitchFamily="2" charset="77"/>
            </a:endParaRPr>
          </a:p>
          <a:p>
            <a:pPr marL="342900" indent="-342900">
              <a:lnSpc>
                <a:spcPct val="250000"/>
              </a:lnSpc>
              <a:buFont typeface="Arial" panose="020B0604020202020204" pitchFamily="34" charset="0"/>
              <a:buChar char="•"/>
              <a:tabLst>
                <a:tab pos="6189980" algn="l"/>
              </a:tabLst>
            </a:pPr>
            <a:endParaRPr lang="en-GB" spc="-150" dirty="0">
              <a:solidFill>
                <a:schemeClr val="bg1"/>
              </a:solidFill>
              <a:latin typeface="Poppins "/>
              <a:cs typeface="Poppins Light" pitchFamily="2" charset="77"/>
            </a:endParaRPr>
          </a:p>
          <a:p>
            <a:pPr>
              <a:lnSpc>
                <a:spcPct val="250000"/>
              </a:lnSpc>
              <a:tabLst>
                <a:tab pos="6189980" algn="l"/>
              </a:tabLst>
            </a:pPr>
            <a:endParaRPr lang="en-GB" spc="-150" dirty="0">
              <a:solidFill>
                <a:schemeClr val="bg1"/>
              </a:solidFill>
              <a:latin typeface="Poppins "/>
              <a:cs typeface="Poppins Light" pitchFamily="2" charset="77"/>
            </a:endParaRPr>
          </a:p>
          <a:p>
            <a:pPr marL="342900" indent="-342900">
              <a:lnSpc>
                <a:spcPct val="250000"/>
              </a:lnSpc>
              <a:buFont typeface="Arial" panose="020B0604020202020204" pitchFamily="34" charset="0"/>
              <a:buChar char="•"/>
              <a:tabLst>
                <a:tab pos="6189980" algn="l"/>
              </a:tabLst>
            </a:pPr>
            <a:endParaRPr lang="en-GB" spc="-150" dirty="0">
              <a:solidFill>
                <a:schemeClr val="bg1"/>
              </a:solidFill>
              <a:latin typeface="Poppins "/>
              <a:cs typeface="Poppins Light" pitchFamily="2" charset="77"/>
            </a:endParaRPr>
          </a:p>
          <a:p>
            <a:pPr marL="342900" indent="-342900">
              <a:lnSpc>
                <a:spcPct val="250000"/>
              </a:lnSpc>
              <a:buFont typeface="Arial" panose="020B0604020202020204" pitchFamily="34" charset="0"/>
              <a:buChar char="•"/>
              <a:tabLst>
                <a:tab pos="6189980" algn="l"/>
              </a:tabLst>
            </a:pPr>
            <a:endParaRPr lang="en-GB" spc="-150" dirty="0">
              <a:solidFill>
                <a:schemeClr val="bg1"/>
              </a:solidFill>
              <a:latin typeface="Poppins "/>
              <a:cs typeface="Poppins Light" pitchFamily="2" charset="77"/>
            </a:endParaRPr>
          </a:p>
          <a:p>
            <a:pPr marL="342900" indent="-342900">
              <a:lnSpc>
                <a:spcPct val="250000"/>
              </a:lnSpc>
              <a:buFont typeface="Arial" panose="020B0604020202020204" pitchFamily="34" charset="0"/>
              <a:buChar char="•"/>
              <a:tabLst>
                <a:tab pos="6189980" algn="l"/>
              </a:tabLst>
            </a:pPr>
            <a:endParaRPr lang="en-GB" spc="-150" dirty="0">
              <a:solidFill>
                <a:schemeClr val="bg1"/>
              </a:solidFill>
              <a:latin typeface="Poppins "/>
              <a:cs typeface="Poppins Light" pitchFamily="2" charset="77"/>
            </a:endParaRPr>
          </a:p>
          <a:p>
            <a:pPr marL="342900" indent="-342900">
              <a:lnSpc>
                <a:spcPct val="250000"/>
              </a:lnSpc>
              <a:buFont typeface="Arial" panose="020B0604020202020204" pitchFamily="34" charset="0"/>
              <a:buChar char="•"/>
              <a:tabLst>
                <a:tab pos="6189980" algn="l"/>
              </a:tabLst>
            </a:pPr>
            <a:endParaRPr lang="en-GB" spc="-150" dirty="0">
              <a:solidFill>
                <a:srgbClr val="FFFFFF"/>
              </a:solidFill>
              <a:latin typeface="Poppins "/>
              <a:cs typeface="Poppins Light" pitchFamily="2" charset="77"/>
            </a:endParaRPr>
          </a:p>
          <a:p>
            <a:pPr marL="342900" indent="-342900">
              <a:lnSpc>
                <a:spcPct val="250000"/>
              </a:lnSpc>
              <a:buFont typeface="Arial" panose="020B0604020202020204" pitchFamily="34" charset="0"/>
              <a:buChar char="•"/>
              <a:tabLst>
                <a:tab pos="6189980" algn="l"/>
              </a:tabLst>
            </a:pPr>
            <a:endParaRPr lang="en-GB" spc="-150" dirty="0">
              <a:solidFill>
                <a:schemeClr val="accent4"/>
              </a:solidFill>
              <a:latin typeface="Poppins "/>
              <a:cs typeface="Poppins Light" pitchFamily="2" charset="77"/>
            </a:endParaRPr>
          </a:p>
        </p:txBody>
      </p:sp>
      <p:sp>
        <p:nvSpPr>
          <p:cNvPr id="4" name="TextBox 3">
            <a:extLst>
              <a:ext uri="{FF2B5EF4-FFF2-40B4-BE49-F238E27FC236}">
                <a16:creationId xmlns:a16="http://schemas.microsoft.com/office/drawing/2014/main" id="{F793FAEE-AB5F-928F-03B3-2658E8C8E66A}"/>
              </a:ext>
            </a:extLst>
          </p:cNvPr>
          <p:cNvSpPr txBox="1"/>
          <p:nvPr/>
        </p:nvSpPr>
        <p:spPr>
          <a:xfrm>
            <a:off x="7187726" y="2469365"/>
            <a:ext cx="6572520" cy="8293809"/>
          </a:xfrm>
          <a:prstGeom prst="rect">
            <a:avLst/>
          </a:prstGeom>
          <a:noFill/>
        </p:spPr>
        <p:txBody>
          <a:bodyPr wrap="square" lIns="91440" tIns="45720" rIns="91440" bIns="45720" anchor="t">
            <a:spAutoFit/>
          </a:bodyPr>
          <a:lstStyle/>
          <a:p>
            <a:pPr marL="285750" indent="-285750">
              <a:lnSpc>
                <a:spcPct val="250000"/>
              </a:lnSpc>
              <a:buFont typeface="Arial"/>
              <a:buChar char="•"/>
              <a:tabLst>
                <a:tab pos="6189980" algn="l"/>
              </a:tabLst>
            </a:pPr>
            <a:r>
              <a:rPr lang="en-GB" spc="-150" dirty="0">
                <a:solidFill>
                  <a:schemeClr val="bg1"/>
                </a:solidFill>
                <a:latin typeface="Poppins"/>
                <a:cs typeface="Poppins"/>
              </a:rPr>
              <a:t>Project of the Year – IAQ - </a:t>
            </a:r>
            <a:r>
              <a:rPr lang="en-GB" b="1" spc="-150" dirty="0">
                <a:solidFill>
                  <a:schemeClr val="bg1"/>
                </a:solidFill>
                <a:latin typeface="Poppins"/>
                <a:cs typeface="Poppins"/>
              </a:rPr>
              <a:t>SOLD</a:t>
            </a:r>
          </a:p>
          <a:p>
            <a:pPr marL="285750" indent="-285750">
              <a:lnSpc>
                <a:spcPct val="250000"/>
              </a:lnSpc>
              <a:buFont typeface="Arial"/>
              <a:buChar char="•"/>
              <a:tabLst>
                <a:tab pos="6189980" algn="l"/>
              </a:tabLst>
            </a:pPr>
            <a:r>
              <a:rPr lang="en-GB" spc="-150" dirty="0">
                <a:solidFill>
                  <a:schemeClr val="bg1"/>
                </a:solidFill>
                <a:latin typeface="Poppins"/>
                <a:cs typeface="Poppins"/>
              </a:rPr>
              <a:t>Project of the Year –  under 500K </a:t>
            </a:r>
            <a:endParaRPr lang="en-GB" b="1" spc="-150" dirty="0">
              <a:solidFill>
                <a:schemeClr val="bg1"/>
              </a:solidFill>
              <a:latin typeface="Poppins"/>
              <a:cs typeface="Poppins"/>
            </a:endParaRPr>
          </a:p>
          <a:p>
            <a:pPr marL="285750" indent="-285750">
              <a:lnSpc>
                <a:spcPct val="250000"/>
              </a:lnSpc>
              <a:buFont typeface="Arial"/>
              <a:buChar char="•"/>
              <a:tabLst>
                <a:tab pos="6189980" algn="l"/>
              </a:tabLst>
            </a:pPr>
            <a:r>
              <a:rPr lang="en-GB" spc="-150" dirty="0">
                <a:solidFill>
                  <a:schemeClr val="bg1"/>
                </a:solidFill>
                <a:latin typeface="Poppins"/>
                <a:cs typeface="Poppins"/>
              </a:rPr>
              <a:t>Project of the Year – over 500K - </a:t>
            </a:r>
            <a:r>
              <a:rPr lang="en-GB" b="1" spc="-150" dirty="0">
                <a:solidFill>
                  <a:schemeClr val="bg1"/>
                </a:solidFill>
                <a:latin typeface="Poppins"/>
                <a:cs typeface="Poppins"/>
              </a:rPr>
              <a:t>SOLD</a:t>
            </a:r>
            <a:endParaRPr lang="en-GB" b="1" spc="-150" dirty="0">
              <a:solidFill>
                <a:schemeClr val="bg1"/>
              </a:solidFill>
              <a:latin typeface="Poppins "/>
              <a:cs typeface="Poppins Light"/>
            </a:endParaRPr>
          </a:p>
          <a:p>
            <a:pPr marL="285750" indent="-285750">
              <a:lnSpc>
                <a:spcPct val="250000"/>
              </a:lnSpc>
              <a:buFont typeface="Arial"/>
              <a:buChar char="•"/>
              <a:tabLst>
                <a:tab pos="6189980" algn="l"/>
              </a:tabLst>
            </a:pPr>
            <a:r>
              <a:rPr lang="en-GB" spc="-150" dirty="0">
                <a:solidFill>
                  <a:schemeClr val="bg1"/>
                </a:solidFill>
                <a:latin typeface="Poppins "/>
                <a:cs typeface="Poppins Light"/>
              </a:rPr>
              <a:t>Equality, Diversity and Inclusion </a:t>
            </a:r>
            <a:endParaRPr lang="en-US" dirty="0">
              <a:solidFill>
                <a:schemeClr val="bg1"/>
              </a:solidFill>
              <a:latin typeface="Poppins "/>
              <a:cs typeface="Poppins Light"/>
            </a:endParaRPr>
          </a:p>
          <a:p>
            <a:pPr marL="285750" indent="-285750">
              <a:lnSpc>
                <a:spcPct val="250000"/>
              </a:lnSpc>
              <a:buFont typeface="Arial"/>
              <a:buChar char="•"/>
              <a:tabLst>
                <a:tab pos="6189980" algn="l"/>
              </a:tabLst>
            </a:pPr>
            <a:r>
              <a:rPr lang="en-GB" spc="-150" dirty="0">
                <a:solidFill>
                  <a:schemeClr val="bg1"/>
                </a:solidFill>
                <a:latin typeface="Poppins "/>
                <a:cs typeface="Poppins Light"/>
              </a:rPr>
              <a:t>Product Innovation  of the Year - </a:t>
            </a:r>
            <a:r>
              <a:rPr lang="en-GB" b="1" spc="-150" dirty="0">
                <a:solidFill>
                  <a:schemeClr val="bg1"/>
                </a:solidFill>
                <a:latin typeface="Poppins "/>
                <a:cs typeface="Poppins Light"/>
              </a:rPr>
              <a:t>SOLD</a:t>
            </a:r>
          </a:p>
          <a:p>
            <a:pPr marL="285750" indent="-285750">
              <a:lnSpc>
                <a:spcPct val="250000"/>
              </a:lnSpc>
              <a:buFont typeface="Arial"/>
              <a:buChar char="•"/>
              <a:tabLst>
                <a:tab pos="6189980" algn="l"/>
              </a:tabLst>
            </a:pPr>
            <a:r>
              <a:rPr lang="en-GB" spc="-150" dirty="0">
                <a:solidFill>
                  <a:schemeClr val="bg1"/>
                </a:solidFill>
                <a:latin typeface="Poppins "/>
                <a:cs typeface="Poppins Light"/>
              </a:rPr>
              <a:t>Learning and Development Initiative</a:t>
            </a:r>
          </a:p>
          <a:p>
            <a:pPr marL="285750" indent="-285750">
              <a:lnSpc>
                <a:spcPct val="250000"/>
              </a:lnSpc>
              <a:buFont typeface="Arial"/>
              <a:buChar char="•"/>
              <a:tabLst>
                <a:tab pos="6189980" algn="l"/>
              </a:tabLst>
            </a:pPr>
            <a:r>
              <a:rPr lang="en-GB" spc="-150" dirty="0">
                <a:solidFill>
                  <a:schemeClr val="bg1"/>
                </a:solidFill>
                <a:latin typeface="Poppins "/>
                <a:cs typeface="Poppins Light"/>
              </a:rPr>
              <a:t>Service and Maintenance Contractor of the Year - </a:t>
            </a:r>
            <a:r>
              <a:rPr lang="en-GB" b="1" spc="-150" dirty="0">
                <a:solidFill>
                  <a:schemeClr val="bg1"/>
                </a:solidFill>
                <a:latin typeface="Poppins "/>
                <a:cs typeface="Poppins Light"/>
              </a:rPr>
              <a:t>SOLD</a:t>
            </a:r>
          </a:p>
          <a:p>
            <a:pPr marL="285750" indent="-285750">
              <a:lnSpc>
                <a:spcPct val="250000"/>
              </a:lnSpc>
              <a:buFont typeface="Arial"/>
              <a:buChar char="•"/>
              <a:tabLst>
                <a:tab pos="6189980" algn="l"/>
              </a:tabLst>
            </a:pPr>
            <a:r>
              <a:rPr lang="en-GB" spc="-150" dirty="0">
                <a:solidFill>
                  <a:schemeClr val="bg1"/>
                </a:solidFill>
                <a:latin typeface="Poppins "/>
                <a:cs typeface="Poppins Light"/>
              </a:rPr>
              <a:t>Vent Hygiene Contractor of the Year</a:t>
            </a:r>
          </a:p>
          <a:p>
            <a:pPr marL="342900" indent="-342900">
              <a:lnSpc>
                <a:spcPct val="250000"/>
              </a:lnSpc>
              <a:buFont typeface="Arial" panose="020B0604020202020204" pitchFamily="34" charset="0"/>
              <a:buChar char="•"/>
              <a:tabLst>
                <a:tab pos="6189980" algn="l"/>
              </a:tabLst>
            </a:pPr>
            <a:endParaRPr lang="en-GB" spc="-150" dirty="0">
              <a:solidFill>
                <a:schemeClr val="bg1"/>
              </a:solidFill>
              <a:latin typeface="Poppins "/>
              <a:cs typeface="Poppins Light" pitchFamily="2" charset="77"/>
            </a:endParaRPr>
          </a:p>
          <a:p>
            <a:pPr marL="342900" indent="-342900">
              <a:lnSpc>
                <a:spcPct val="250000"/>
              </a:lnSpc>
              <a:buFont typeface="Arial" panose="020B0604020202020204" pitchFamily="34" charset="0"/>
              <a:buChar char="•"/>
              <a:tabLst>
                <a:tab pos="6189980" algn="l"/>
              </a:tabLst>
            </a:pPr>
            <a:endParaRPr lang="en-GB" spc="-150" dirty="0">
              <a:solidFill>
                <a:schemeClr val="bg1"/>
              </a:solidFill>
              <a:latin typeface="Poppins "/>
              <a:cs typeface="Poppins Light" pitchFamily="2" charset="77"/>
            </a:endParaRPr>
          </a:p>
          <a:p>
            <a:pPr marL="342900" indent="-342900">
              <a:lnSpc>
                <a:spcPct val="250000"/>
              </a:lnSpc>
              <a:buFont typeface="Arial" panose="020B0604020202020204" pitchFamily="34" charset="0"/>
              <a:buChar char="•"/>
              <a:tabLst>
                <a:tab pos="6189980" algn="l"/>
              </a:tabLst>
            </a:pPr>
            <a:endParaRPr lang="en-GB" spc="-150" dirty="0">
              <a:solidFill>
                <a:schemeClr val="bg1"/>
              </a:solidFill>
              <a:latin typeface="Poppins "/>
              <a:cs typeface="Poppins Light" pitchFamily="2" charset="77"/>
            </a:endParaRPr>
          </a:p>
          <a:p>
            <a:pPr marL="342900" indent="-342900">
              <a:lnSpc>
                <a:spcPct val="250000"/>
              </a:lnSpc>
              <a:buFont typeface="Arial" panose="020B0604020202020204" pitchFamily="34" charset="0"/>
              <a:buChar char="•"/>
              <a:tabLst>
                <a:tab pos="6189980" algn="l"/>
              </a:tabLst>
            </a:pPr>
            <a:endParaRPr lang="en-GB" spc="-150" dirty="0">
              <a:solidFill>
                <a:srgbClr val="B2B2B2"/>
              </a:solidFill>
              <a:latin typeface="Poppins "/>
              <a:cs typeface="Poppins Light" pitchFamily="2" charset="77"/>
            </a:endParaRPr>
          </a:p>
        </p:txBody>
      </p:sp>
      <p:sp>
        <p:nvSpPr>
          <p:cNvPr id="5" name="TextBox 4">
            <a:extLst>
              <a:ext uri="{FF2B5EF4-FFF2-40B4-BE49-F238E27FC236}">
                <a16:creationId xmlns:a16="http://schemas.microsoft.com/office/drawing/2014/main" id="{77BAD47A-8DEF-E836-8CE8-D88A59CDE514}"/>
              </a:ext>
            </a:extLst>
          </p:cNvPr>
          <p:cNvSpPr txBox="1"/>
          <p:nvPr/>
        </p:nvSpPr>
        <p:spPr>
          <a:xfrm>
            <a:off x="13746530" y="2258406"/>
            <a:ext cx="6926484" cy="6908814"/>
          </a:xfrm>
          <a:prstGeom prst="rect">
            <a:avLst/>
          </a:prstGeom>
          <a:noFill/>
        </p:spPr>
        <p:txBody>
          <a:bodyPr wrap="square" lIns="91440" tIns="45720" rIns="91440" bIns="45720" anchor="t">
            <a:spAutoFit/>
          </a:bodyPr>
          <a:lstStyle/>
          <a:p>
            <a:pPr marL="285750" indent="-285750">
              <a:lnSpc>
                <a:spcPct val="250000"/>
              </a:lnSpc>
              <a:buFont typeface="Arial"/>
              <a:buChar char="•"/>
              <a:tabLst>
                <a:tab pos="6189980" algn="l"/>
              </a:tabLst>
            </a:pPr>
            <a:r>
              <a:rPr lang="en-GB" spc="-150" dirty="0">
                <a:solidFill>
                  <a:schemeClr val="bg1"/>
                </a:solidFill>
                <a:latin typeface="Poppins "/>
                <a:cs typeface="Poppins Light"/>
              </a:rPr>
              <a:t>Excellence in Competence and Compliance - </a:t>
            </a:r>
            <a:r>
              <a:rPr lang="en-GB" b="1" spc="-150" dirty="0">
                <a:solidFill>
                  <a:schemeClr val="bg1"/>
                </a:solidFill>
                <a:latin typeface="Poppins "/>
                <a:cs typeface="Poppins Light"/>
              </a:rPr>
              <a:t>SOLD</a:t>
            </a:r>
          </a:p>
          <a:p>
            <a:pPr marL="285750" indent="-285750">
              <a:lnSpc>
                <a:spcPct val="250000"/>
              </a:lnSpc>
              <a:buFont typeface="Arial"/>
              <a:buChar char="•"/>
              <a:tabLst>
                <a:tab pos="6189980" algn="l"/>
              </a:tabLst>
            </a:pPr>
            <a:r>
              <a:rPr lang="en-GB" spc="-150" dirty="0">
                <a:solidFill>
                  <a:schemeClr val="bg1"/>
                </a:solidFill>
                <a:latin typeface="Poppins "/>
                <a:cs typeface="Poppins Light"/>
              </a:rPr>
              <a:t>Contractor Designer of the Year</a:t>
            </a:r>
            <a:endParaRPr lang="en-GB" spc="-150" dirty="0">
              <a:solidFill>
                <a:schemeClr val="bg1"/>
              </a:solidFill>
              <a:latin typeface="Poppins "/>
              <a:cs typeface="Poppins Light" pitchFamily="2" charset="77"/>
            </a:endParaRPr>
          </a:p>
          <a:p>
            <a:pPr marL="285750" indent="-285750">
              <a:lnSpc>
                <a:spcPct val="250000"/>
              </a:lnSpc>
              <a:buFont typeface="Arial" panose="020B0604020202020204" pitchFamily="34" charset="0"/>
              <a:buChar char="•"/>
              <a:tabLst>
                <a:tab pos="6189980" algn="l"/>
              </a:tabLst>
            </a:pPr>
            <a:r>
              <a:rPr lang="en-GB" spc="-150" dirty="0">
                <a:solidFill>
                  <a:schemeClr val="bg1"/>
                </a:solidFill>
                <a:latin typeface="Poppins "/>
                <a:cs typeface="Poppins Light"/>
              </a:rPr>
              <a:t>Contractor of the Year – Under £5 Million - </a:t>
            </a:r>
            <a:r>
              <a:rPr lang="en-GB" b="1" spc="-150" dirty="0">
                <a:solidFill>
                  <a:schemeClr val="bg1"/>
                </a:solidFill>
                <a:latin typeface="Poppins "/>
                <a:cs typeface="Poppins Light"/>
              </a:rPr>
              <a:t>SOLD</a:t>
            </a:r>
            <a:endParaRPr lang="en-GB" b="1" spc="-150" dirty="0">
              <a:solidFill>
                <a:schemeClr val="bg1"/>
              </a:solidFill>
              <a:latin typeface="Poppins "/>
              <a:cs typeface="Poppins Light" pitchFamily="2" charset="77"/>
            </a:endParaRPr>
          </a:p>
          <a:p>
            <a:pPr marL="285750" indent="-285750">
              <a:lnSpc>
                <a:spcPct val="250000"/>
              </a:lnSpc>
              <a:buFont typeface="Arial" panose="020B0604020202020204" pitchFamily="34" charset="0"/>
              <a:buChar char="•"/>
              <a:tabLst>
                <a:tab pos="6189980" algn="l"/>
              </a:tabLst>
            </a:pPr>
            <a:r>
              <a:rPr lang="en-GB" spc="-150" dirty="0">
                <a:solidFill>
                  <a:schemeClr val="bg1"/>
                </a:solidFill>
                <a:latin typeface="Poppins "/>
                <a:cs typeface="Poppins Light"/>
              </a:rPr>
              <a:t>Contractor of the Year – Over £5 Million – </a:t>
            </a:r>
            <a:r>
              <a:rPr lang="en-GB" b="1" spc="-150" dirty="0">
                <a:solidFill>
                  <a:schemeClr val="bg1"/>
                </a:solidFill>
                <a:latin typeface="Poppins "/>
                <a:cs typeface="Poppins Light"/>
              </a:rPr>
              <a:t>SOLD</a:t>
            </a:r>
            <a:endParaRPr lang="en-GB" b="1" spc="-150" dirty="0">
              <a:solidFill>
                <a:schemeClr val="bg1"/>
              </a:solidFill>
              <a:latin typeface="Poppins "/>
              <a:cs typeface="Poppins Light" pitchFamily="2" charset="77"/>
            </a:endParaRPr>
          </a:p>
          <a:p>
            <a:pPr marL="342900" indent="-342900">
              <a:lnSpc>
                <a:spcPct val="250000"/>
              </a:lnSpc>
              <a:buFont typeface="Arial" panose="020B0604020202020204" pitchFamily="34" charset="0"/>
              <a:buChar char="•"/>
              <a:tabLst>
                <a:tab pos="6189980" algn="l"/>
              </a:tabLst>
            </a:pPr>
            <a:r>
              <a:rPr lang="en-GB" spc="-150" dirty="0">
                <a:solidFill>
                  <a:schemeClr val="bg1"/>
                </a:solidFill>
                <a:latin typeface="Poppins "/>
                <a:cs typeface="Poppins Light"/>
              </a:rPr>
              <a:t>National Contractor of the Year  - </a:t>
            </a:r>
            <a:r>
              <a:rPr lang="en-GB" b="1" spc="-150" dirty="0">
                <a:solidFill>
                  <a:schemeClr val="bg1"/>
                </a:solidFill>
                <a:latin typeface="Poppins "/>
                <a:cs typeface="Poppins Light"/>
              </a:rPr>
              <a:t>SOLD</a:t>
            </a:r>
          </a:p>
          <a:p>
            <a:pPr marL="342900" indent="-342900">
              <a:lnSpc>
                <a:spcPct val="250000"/>
              </a:lnSpc>
              <a:buFont typeface="Arial" panose="020B0604020202020204" pitchFamily="34" charset="0"/>
              <a:buChar char="•"/>
              <a:tabLst>
                <a:tab pos="6189980" algn="l"/>
              </a:tabLst>
            </a:pPr>
            <a:r>
              <a:rPr lang="en-GB" spc="-150" dirty="0">
                <a:solidFill>
                  <a:schemeClr val="bg1"/>
                </a:solidFill>
                <a:latin typeface="Poppins "/>
                <a:cs typeface="Poppins Light" pitchFamily="2" charset="77"/>
              </a:rPr>
              <a:t>Distributor of the Year  - </a:t>
            </a:r>
            <a:r>
              <a:rPr lang="en-GB" b="1" spc="-150" dirty="0">
                <a:solidFill>
                  <a:schemeClr val="bg1"/>
                </a:solidFill>
                <a:latin typeface="Poppins "/>
                <a:cs typeface="Poppins Light" pitchFamily="2" charset="77"/>
              </a:rPr>
              <a:t>SOLD</a:t>
            </a:r>
          </a:p>
          <a:p>
            <a:pPr marL="342900" indent="-342900">
              <a:lnSpc>
                <a:spcPct val="250000"/>
              </a:lnSpc>
              <a:buFont typeface="Arial" panose="020B0604020202020204" pitchFamily="34" charset="0"/>
              <a:buChar char="•"/>
              <a:tabLst>
                <a:tab pos="6189980" algn="l"/>
              </a:tabLst>
            </a:pPr>
            <a:r>
              <a:rPr lang="en-GB" spc="-150" dirty="0">
                <a:solidFill>
                  <a:schemeClr val="bg1"/>
                </a:solidFill>
                <a:latin typeface="Poppins "/>
                <a:cs typeface="Poppins Light" pitchFamily="2" charset="77"/>
              </a:rPr>
              <a:t>Manufacturer of the Year</a:t>
            </a:r>
          </a:p>
          <a:p>
            <a:pPr marL="342900" indent="-342900">
              <a:lnSpc>
                <a:spcPct val="250000"/>
              </a:lnSpc>
              <a:buFont typeface="Arial" panose="020B0604020202020204" pitchFamily="34" charset="0"/>
              <a:buChar char="•"/>
              <a:tabLst>
                <a:tab pos="6189980" algn="l"/>
              </a:tabLst>
            </a:pPr>
            <a:r>
              <a:rPr lang="en-GB" spc="-150" dirty="0">
                <a:solidFill>
                  <a:schemeClr val="bg1"/>
                </a:solidFill>
                <a:latin typeface="Poppins "/>
                <a:cs typeface="Poppins Light"/>
              </a:rPr>
              <a:t>President’s Award for Outstanding Achievement</a:t>
            </a:r>
          </a:p>
          <a:p>
            <a:pPr marL="342900" indent="-342900">
              <a:lnSpc>
                <a:spcPct val="250000"/>
              </a:lnSpc>
              <a:buFont typeface="Arial" panose="020B0604020202020204" pitchFamily="34" charset="0"/>
              <a:buChar char="•"/>
              <a:tabLst>
                <a:tab pos="6189980" algn="l"/>
              </a:tabLst>
            </a:pPr>
            <a:endParaRPr lang="en-GB" spc="-150" dirty="0">
              <a:solidFill>
                <a:schemeClr val="bg1"/>
              </a:solidFill>
              <a:latin typeface="Poppins "/>
              <a:cs typeface="Poppins Light" pitchFamily="2" charset="77"/>
            </a:endParaRPr>
          </a:p>
          <a:p>
            <a:pPr marL="342900" indent="-342900">
              <a:lnSpc>
                <a:spcPct val="250000"/>
              </a:lnSpc>
              <a:buFont typeface="Arial" panose="020B0604020202020204" pitchFamily="34" charset="0"/>
              <a:buChar char="•"/>
              <a:tabLst>
                <a:tab pos="6189980" algn="l"/>
              </a:tabLst>
            </a:pPr>
            <a:endParaRPr lang="en-GB" spc="-150" dirty="0">
              <a:solidFill>
                <a:schemeClr val="accent4"/>
              </a:solidFill>
              <a:latin typeface="Poppins "/>
              <a:cs typeface="Poppins Light" pitchFamily="2" charset="77"/>
            </a:endParaRPr>
          </a:p>
        </p:txBody>
      </p:sp>
    </p:spTree>
    <p:extLst>
      <p:ext uri="{BB962C8B-B14F-4D97-AF65-F5344CB8AC3E}">
        <p14:creationId xmlns:p14="http://schemas.microsoft.com/office/powerpoint/2010/main" val="97003017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9F995C8A-82EB-E285-1998-7F9C36BAC3CC}"/>
              </a:ext>
            </a:extLst>
          </p:cNvPr>
          <p:cNvSpPr txBox="1"/>
          <p:nvPr/>
        </p:nvSpPr>
        <p:spPr>
          <a:xfrm>
            <a:off x="13716067" y="3876047"/>
            <a:ext cx="5456353" cy="4167166"/>
          </a:xfrm>
          <a:prstGeom prst="rect">
            <a:avLst/>
          </a:prstGeom>
        </p:spPr>
        <p:txBody>
          <a:bodyPr vert="horz" wrap="square" lIns="0" tIns="12065" rIns="0" bIns="0" rtlCol="0">
            <a:spAutoFit/>
          </a:bodyPr>
          <a:lstStyle/>
          <a:p>
            <a:r>
              <a:rPr lang="en-GB" dirty="0">
                <a:solidFill>
                  <a:schemeClr val="bg1"/>
                </a:solidFill>
                <a:latin typeface="Poppins Light" panose="00000400000000000000" pitchFamily="2" charset="0"/>
                <a:cs typeface="Poppins Light" panose="00000400000000000000" pitchFamily="2" charset="0"/>
              </a:rPr>
              <a:t>What an incredible honour it was on Thursday night to receive the Service and Maintenance Apprentice of the Year award, is honestly something I never imagined when I first started my apprenticeship.</a:t>
            </a:r>
          </a:p>
          <a:p>
            <a:r>
              <a:rPr lang="en-GB" dirty="0">
                <a:solidFill>
                  <a:schemeClr val="bg1"/>
                </a:solidFill>
                <a:latin typeface="Poppins Light" panose="00000400000000000000" pitchFamily="2" charset="0"/>
                <a:cs typeface="Poppins Light" panose="00000400000000000000" pitchFamily="2" charset="0"/>
              </a:rPr>
              <a:t>First and foremost, I want to say a massive thank you to BESA Group for recognising apprentices and the hard work that goes into learning and developing in this industry. It means a lot to know that the next generation of engineers is being supported and celebrated in this way.”</a:t>
            </a:r>
          </a:p>
          <a:p>
            <a:endParaRPr lang="en-GB" dirty="0">
              <a:solidFill>
                <a:schemeClr val="bg1"/>
              </a:solidFill>
              <a:latin typeface="Poppins Light" panose="00000400000000000000" pitchFamily="2" charset="0"/>
              <a:cs typeface="Poppins Light" panose="00000400000000000000" pitchFamily="2" charset="0"/>
            </a:endParaRPr>
          </a:p>
          <a:p>
            <a:r>
              <a:rPr lang="en-GB" sz="1950" dirty="0">
                <a:solidFill>
                  <a:schemeClr val="accent4"/>
                </a:solidFill>
                <a:latin typeface="Poppins Medium" pitchFamily="2" charset="77"/>
                <a:cs typeface="Poppins Medium" pitchFamily="2" charset="77"/>
              </a:rPr>
              <a:t>Lucas Danks, Apprentice, CMS</a:t>
            </a:r>
          </a:p>
          <a:p>
            <a:endParaRPr lang="en-GB" dirty="0">
              <a:solidFill>
                <a:schemeClr val="bg1"/>
              </a:solidFill>
              <a:latin typeface="Poppins Light" panose="00000400000000000000" pitchFamily="2" charset="0"/>
              <a:cs typeface="Poppins Light" panose="00000400000000000000" pitchFamily="2" charset="0"/>
            </a:endParaRPr>
          </a:p>
        </p:txBody>
      </p:sp>
      <p:sp>
        <p:nvSpPr>
          <p:cNvPr id="9" name="object 5">
            <a:extLst>
              <a:ext uri="{FF2B5EF4-FFF2-40B4-BE49-F238E27FC236}">
                <a16:creationId xmlns:a16="http://schemas.microsoft.com/office/drawing/2014/main" id="{1A0C08C5-2AC4-1A9C-BCFB-5A6F27AFBD99}"/>
              </a:ext>
            </a:extLst>
          </p:cNvPr>
          <p:cNvSpPr/>
          <p:nvPr/>
        </p:nvSpPr>
        <p:spPr>
          <a:xfrm>
            <a:off x="13769299" y="2668142"/>
            <a:ext cx="928641" cy="839556"/>
          </a:xfrm>
          <a:custGeom>
            <a:avLst/>
            <a:gdLst/>
            <a:ahLst/>
            <a:cxnLst/>
            <a:rect l="l" t="t" r="r" b="b"/>
            <a:pathLst>
              <a:path w="655319" h="592454">
                <a:moveTo>
                  <a:pt x="654849" y="0"/>
                </a:moveTo>
                <a:lnTo>
                  <a:pt x="610161" y="9175"/>
                </a:lnTo>
                <a:lnTo>
                  <a:pt x="568284" y="24260"/>
                </a:lnTo>
                <a:lnTo>
                  <a:pt x="529705" y="44857"/>
                </a:lnTo>
                <a:lnTo>
                  <a:pt x="494912" y="70568"/>
                </a:lnTo>
                <a:lnTo>
                  <a:pt x="464391" y="100992"/>
                </a:lnTo>
                <a:lnTo>
                  <a:pt x="438629" y="135734"/>
                </a:lnTo>
                <a:lnTo>
                  <a:pt x="418113" y="174393"/>
                </a:lnTo>
                <a:lnTo>
                  <a:pt x="403330" y="216572"/>
                </a:lnTo>
                <a:lnTo>
                  <a:pt x="394766" y="261873"/>
                </a:lnTo>
                <a:lnTo>
                  <a:pt x="392980" y="308053"/>
                </a:lnTo>
                <a:lnTo>
                  <a:pt x="392909" y="592128"/>
                </a:lnTo>
                <a:lnTo>
                  <a:pt x="654849" y="592128"/>
                </a:lnTo>
                <a:lnTo>
                  <a:pt x="654849" y="308053"/>
                </a:lnTo>
                <a:lnTo>
                  <a:pt x="533104" y="308053"/>
                </a:lnTo>
                <a:lnTo>
                  <a:pt x="536733" y="256980"/>
                </a:lnTo>
                <a:lnTo>
                  <a:pt x="548863" y="212458"/>
                </a:lnTo>
                <a:lnTo>
                  <a:pt x="571351" y="174842"/>
                </a:lnTo>
                <a:lnTo>
                  <a:pt x="606060" y="144486"/>
                </a:lnTo>
                <a:lnTo>
                  <a:pt x="654849" y="121744"/>
                </a:lnTo>
                <a:lnTo>
                  <a:pt x="654849" y="0"/>
                </a:lnTo>
                <a:close/>
              </a:path>
              <a:path w="655319" h="592454">
                <a:moveTo>
                  <a:pt x="261939" y="0"/>
                </a:moveTo>
                <a:lnTo>
                  <a:pt x="217251" y="9175"/>
                </a:lnTo>
                <a:lnTo>
                  <a:pt x="175374" y="24260"/>
                </a:lnTo>
                <a:lnTo>
                  <a:pt x="136796" y="44857"/>
                </a:lnTo>
                <a:lnTo>
                  <a:pt x="102003" y="70568"/>
                </a:lnTo>
                <a:lnTo>
                  <a:pt x="71482" y="100992"/>
                </a:lnTo>
                <a:lnTo>
                  <a:pt x="45720" y="135734"/>
                </a:lnTo>
                <a:lnTo>
                  <a:pt x="25203" y="174393"/>
                </a:lnTo>
                <a:lnTo>
                  <a:pt x="10420" y="216572"/>
                </a:lnTo>
                <a:lnTo>
                  <a:pt x="1857" y="261873"/>
                </a:lnTo>
                <a:lnTo>
                  <a:pt x="71" y="308053"/>
                </a:lnTo>
                <a:lnTo>
                  <a:pt x="0" y="592128"/>
                </a:lnTo>
                <a:lnTo>
                  <a:pt x="261939" y="592128"/>
                </a:lnTo>
                <a:lnTo>
                  <a:pt x="261939" y="308053"/>
                </a:lnTo>
                <a:lnTo>
                  <a:pt x="140194" y="308053"/>
                </a:lnTo>
                <a:lnTo>
                  <a:pt x="143824" y="256980"/>
                </a:lnTo>
                <a:lnTo>
                  <a:pt x="155953" y="212458"/>
                </a:lnTo>
                <a:lnTo>
                  <a:pt x="178442" y="174842"/>
                </a:lnTo>
                <a:lnTo>
                  <a:pt x="213151" y="144486"/>
                </a:lnTo>
                <a:lnTo>
                  <a:pt x="261939" y="121744"/>
                </a:lnTo>
                <a:lnTo>
                  <a:pt x="261939" y="0"/>
                </a:lnTo>
                <a:close/>
              </a:path>
            </a:pathLst>
          </a:custGeom>
          <a:noFill/>
          <a:ln>
            <a:solidFill>
              <a:schemeClr val="bg1"/>
            </a:solidFill>
          </a:ln>
        </p:spPr>
        <p:txBody>
          <a:bodyPr wrap="square" lIns="0" tIns="0" rIns="0" bIns="0" rtlCol="0"/>
          <a:lstStyle/>
          <a:p>
            <a:endParaRPr/>
          </a:p>
        </p:txBody>
      </p:sp>
      <p:sp>
        <p:nvSpPr>
          <p:cNvPr id="11" name="Heading">
            <a:extLst>
              <a:ext uri="{FF2B5EF4-FFF2-40B4-BE49-F238E27FC236}">
                <a16:creationId xmlns:a16="http://schemas.microsoft.com/office/drawing/2014/main" id="{4135716F-FF32-9AEB-98C1-2B691C0C6238}"/>
              </a:ext>
            </a:extLst>
          </p:cNvPr>
          <p:cNvSpPr txBox="1"/>
          <p:nvPr/>
        </p:nvSpPr>
        <p:spPr>
          <a:xfrm>
            <a:off x="1096639" y="1257860"/>
            <a:ext cx="8844130" cy="1033360"/>
          </a:xfrm>
          <a:prstGeom prst="rect">
            <a:avLst/>
          </a:prstGeom>
        </p:spPr>
        <p:txBody>
          <a:bodyPr vert="horz" wrap="square" lIns="0" tIns="0" rIns="0" bIns="0" rtlCol="0">
            <a:spAutoFit/>
          </a:bodyPr>
          <a:lstStyle/>
          <a:p>
            <a:pPr marL="12700" marR="5080">
              <a:lnSpc>
                <a:spcPct val="72000"/>
              </a:lnSpc>
              <a:spcBef>
                <a:spcPts val="4065"/>
              </a:spcBef>
            </a:pPr>
            <a:r>
              <a:rPr lang="en-GB" sz="8500" spc="-355">
                <a:solidFill>
                  <a:srgbClr val="FFFFFF"/>
                </a:solidFill>
                <a:latin typeface="Poppins Light" pitchFamily="2" charset="77"/>
                <a:cs typeface="Poppins Light" pitchFamily="2" charset="77"/>
              </a:rPr>
              <a:t>TESTIMONIALS</a:t>
            </a:r>
            <a:endParaRPr sz="8500">
              <a:solidFill>
                <a:schemeClr val="tx1"/>
              </a:solidFill>
              <a:latin typeface="Poppins Light" pitchFamily="2" charset="77"/>
              <a:cs typeface="Poppins Light" pitchFamily="2" charset="77"/>
            </a:endParaRPr>
          </a:p>
        </p:txBody>
      </p:sp>
      <p:sp>
        <p:nvSpPr>
          <p:cNvPr id="16" name="object 3">
            <a:extLst>
              <a:ext uri="{FF2B5EF4-FFF2-40B4-BE49-F238E27FC236}">
                <a16:creationId xmlns:a16="http://schemas.microsoft.com/office/drawing/2014/main" id="{CD253677-3654-F574-607E-FAF7106357A5}"/>
              </a:ext>
            </a:extLst>
          </p:cNvPr>
          <p:cNvSpPr txBox="1"/>
          <p:nvPr/>
        </p:nvSpPr>
        <p:spPr>
          <a:xfrm>
            <a:off x="1174608" y="3876047"/>
            <a:ext cx="5121261" cy="4103046"/>
          </a:xfrm>
          <a:prstGeom prst="rect">
            <a:avLst/>
          </a:prstGeom>
        </p:spPr>
        <p:txBody>
          <a:bodyPr vert="horz" wrap="square" lIns="0" tIns="12065" rIns="0" bIns="0" rtlCol="0">
            <a:spAutoFit/>
          </a:bodyPr>
          <a:lstStyle/>
          <a:p>
            <a:r>
              <a:rPr lang="en-GB" sz="1800" dirty="0">
                <a:solidFill>
                  <a:schemeClr val="bg1"/>
                </a:solidFill>
                <a:latin typeface="Poppins Light" panose="00000400000000000000" pitchFamily="2" charset="0"/>
                <a:cs typeface="Poppins Light" panose="00000400000000000000" pitchFamily="2" charset="0"/>
              </a:rPr>
              <a:t>Our team had a great evening at the BESA Group Industry Awards 2025 and we’re proud and grateful to share that we were named ‘Service &amp; Maintenance Contractor of the Year. </a:t>
            </a:r>
          </a:p>
          <a:p>
            <a:endParaRPr lang="en-GB" dirty="0">
              <a:solidFill>
                <a:schemeClr val="bg1"/>
              </a:solidFill>
              <a:latin typeface="Poppins Light" panose="00000400000000000000" pitchFamily="2" charset="0"/>
              <a:cs typeface="Poppins Light" panose="00000400000000000000" pitchFamily="2" charset="0"/>
            </a:endParaRPr>
          </a:p>
          <a:p>
            <a:r>
              <a:rPr lang="en-GB" sz="1800" dirty="0">
                <a:solidFill>
                  <a:schemeClr val="bg1"/>
                </a:solidFill>
                <a:latin typeface="Poppins Light" panose="00000400000000000000" pitchFamily="2" charset="0"/>
                <a:cs typeface="Poppins Light" panose="00000400000000000000" pitchFamily="2" charset="0"/>
              </a:rPr>
              <a:t>We’re honoured to be recognised among so many outstanding organisations in our industry, and we’ll continue striving to deliver the best possible service for our clients and partners. “</a:t>
            </a:r>
          </a:p>
          <a:p>
            <a:r>
              <a:rPr lang="en-GB" sz="2800" dirty="0">
                <a:solidFill>
                  <a:schemeClr val="bg1"/>
                </a:solidFill>
                <a:latin typeface="Poppins Light" pitchFamily="2" charset="77"/>
                <a:cs typeface="Poppins Light" pitchFamily="2" charset="77"/>
              </a:rPr>
              <a:t> </a:t>
            </a:r>
          </a:p>
          <a:p>
            <a:pPr marL="12700" marR="5080">
              <a:spcBef>
                <a:spcPts val="95"/>
              </a:spcBef>
              <a:spcAft>
                <a:spcPts val="1000"/>
              </a:spcAft>
            </a:pPr>
            <a:r>
              <a:rPr lang="en-GB" sz="1950" dirty="0">
                <a:solidFill>
                  <a:schemeClr val="accent4"/>
                </a:solidFill>
                <a:latin typeface="Poppins Medium" pitchFamily="2" charset="77"/>
                <a:cs typeface="Poppins Medium" pitchFamily="2" charset="77"/>
              </a:rPr>
              <a:t>Jody D, Business Development Manager, </a:t>
            </a:r>
            <a:r>
              <a:rPr lang="en-GB" sz="1950" dirty="0" err="1">
                <a:solidFill>
                  <a:schemeClr val="accent4"/>
                </a:solidFill>
                <a:latin typeface="Poppins Medium" pitchFamily="2" charset="77"/>
                <a:cs typeface="Poppins Medium" pitchFamily="2" charset="77"/>
              </a:rPr>
              <a:t>Gratte</a:t>
            </a:r>
            <a:r>
              <a:rPr lang="en-GB" sz="1950" dirty="0">
                <a:solidFill>
                  <a:schemeClr val="accent4"/>
                </a:solidFill>
                <a:latin typeface="Poppins Medium" pitchFamily="2" charset="77"/>
                <a:cs typeface="Poppins Medium" pitchFamily="2" charset="77"/>
              </a:rPr>
              <a:t> Brother Group</a:t>
            </a:r>
            <a:endParaRPr sz="1950" dirty="0">
              <a:solidFill>
                <a:schemeClr val="accent4"/>
              </a:solidFill>
              <a:latin typeface="Poppins Medium" pitchFamily="2" charset="77"/>
              <a:cs typeface="Poppins Medium" pitchFamily="2" charset="77"/>
            </a:endParaRPr>
          </a:p>
        </p:txBody>
      </p:sp>
      <p:sp>
        <p:nvSpPr>
          <p:cNvPr id="17" name="object 5">
            <a:extLst>
              <a:ext uri="{FF2B5EF4-FFF2-40B4-BE49-F238E27FC236}">
                <a16:creationId xmlns:a16="http://schemas.microsoft.com/office/drawing/2014/main" id="{F10BF0DA-FFCC-0FF6-6281-5BC88DC9A32A}"/>
              </a:ext>
            </a:extLst>
          </p:cNvPr>
          <p:cNvSpPr/>
          <p:nvPr/>
        </p:nvSpPr>
        <p:spPr>
          <a:xfrm>
            <a:off x="1227840" y="2668142"/>
            <a:ext cx="928641" cy="839556"/>
          </a:xfrm>
          <a:custGeom>
            <a:avLst/>
            <a:gdLst/>
            <a:ahLst/>
            <a:cxnLst/>
            <a:rect l="l" t="t" r="r" b="b"/>
            <a:pathLst>
              <a:path w="655319" h="592454">
                <a:moveTo>
                  <a:pt x="654849" y="0"/>
                </a:moveTo>
                <a:lnTo>
                  <a:pt x="610161" y="9175"/>
                </a:lnTo>
                <a:lnTo>
                  <a:pt x="568284" y="24260"/>
                </a:lnTo>
                <a:lnTo>
                  <a:pt x="529705" y="44857"/>
                </a:lnTo>
                <a:lnTo>
                  <a:pt x="494912" y="70568"/>
                </a:lnTo>
                <a:lnTo>
                  <a:pt x="464391" y="100992"/>
                </a:lnTo>
                <a:lnTo>
                  <a:pt x="438629" y="135734"/>
                </a:lnTo>
                <a:lnTo>
                  <a:pt x="418113" y="174393"/>
                </a:lnTo>
                <a:lnTo>
                  <a:pt x="403330" y="216572"/>
                </a:lnTo>
                <a:lnTo>
                  <a:pt x="394766" y="261873"/>
                </a:lnTo>
                <a:lnTo>
                  <a:pt x="392980" y="308053"/>
                </a:lnTo>
                <a:lnTo>
                  <a:pt x="392909" y="592128"/>
                </a:lnTo>
                <a:lnTo>
                  <a:pt x="654849" y="592128"/>
                </a:lnTo>
                <a:lnTo>
                  <a:pt x="654849" y="308053"/>
                </a:lnTo>
                <a:lnTo>
                  <a:pt x="533104" y="308053"/>
                </a:lnTo>
                <a:lnTo>
                  <a:pt x="536733" y="256980"/>
                </a:lnTo>
                <a:lnTo>
                  <a:pt x="548863" y="212458"/>
                </a:lnTo>
                <a:lnTo>
                  <a:pt x="571351" y="174842"/>
                </a:lnTo>
                <a:lnTo>
                  <a:pt x="606060" y="144486"/>
                </a:lnTo>
                <a:lnTo>
                  <a:pt x="654849" y="121744"/>
                </a:lnTo>
                <a:lnTo>
                  <a:pt x="654849" y="0"/>
                </a:lnTo>
                <a:close/>
              </a:path>
              <a:path w="655319" h="592454">
                <a:moveTo>
                  <a:pt x="261939" y="0"/>
                </a:moveTo>
                <a:lnTo>
                  <a:pt x="217251" y="9175"/>
                </a:lnTo>
                <a:lnTo>
                  <a:pt x="175374" y="24260"/>
                </a:lnTo>
                <a:lnTo>
                  <a:pt x="136796" y="44857"/>
                </a:lnTo>
                <a:lnTo>
                  <a:pt x="102003" y="70568"/>
                </a:lnTo>
                <a:lnTo>
                  <a:pt x="71482" y="100992"/>
                </a:lnTo>
                <a:lnTo>
                  <a:pt x="45720" y="135734"/>
                </a:lnTo>
                <a:lnTo>
                  <a:pt x="25203" y="174393"/>
                </a:lnTo>
                <a:lnTo>
                  <a:pt x="10420" y="216572"/>
                </a:lnTo>
                <a:lnTo>
                  <a:pt x="1857" y="261873"/>
                </a:lnTo>
                <a:lnTo>
                  <a:pt x="71" y="308053"/>
                </a:lnTo>
                <a:lnTo>
                  <a:pt x="0" y="592128"/>
                </a:lnTo>
                <a:lnTo>
                  <a:pt x="261939" y="592128"/>
                </a:lnTo>
                <a:lnTo>
                  <a:pt x="261939" y="308053"/>
                </a:lnTo>
                <a:lnTo>
                  <a:pt x="140194" y="308053"/>
                </a:lnTo>
                <a:lnTo>
                  <a:pt x="143824" y="256980"/>
                </a:lnTo>
                <a:lnTo>
                  <a:pt x="155953" y="212458"/>
                </a:lnTo>
                <a:lnTo>
                  <a:pt x="178442" y="174842"/>
                </a:lnTo>
                <a:lnTo>
                  <a:pt x="213151" y="144486"/>
                </a:lnTo>
                <a:lnTo>
                  <a:pt x="261939" y="121744"/>
                </a:lnTo>
                <a:lnTo>
                  <a:pt x="261939" y="0"/>
                </a:lnTo>
                <a:close/>
              </a:path>
            </a:pathLst>
          </a:custGeom>
          <a:noFill/>
          <a:ln>
            <a:solidFill>
              <a:schemeClr val="bg1"/>
            </a:solidFill>
          </a:ln>
        </p:spPr>
        <p:txBody>
          <a:bodyPr wrap="square" lIns="0" tIns="0" rIns="0" bIns="0" rtlCol="0"/>
          <a:lstStyle/>
          <a:p>
            <a:endParaRPr/>
          </a:p>
        </p:txBody>
      </p:sp>
      <p:sp>
        <p:nvSpPr>
          <p:cNvPr id="18" name="object 3">
            <a:extLst>
              <a:ext uri="{FF2B5EF4-FFF2-40B4-BE49-F238E27FC236}">
                <a16:creationId xmlns:a16="http://schemas.microsoft.com/office/drawing/2014/main" id="{1506D05B-80DF-2AA3-D189-EF51155C4B38}"/>
              </a:ext>
            </a:extLst>
          </p:cNvPr>
          <p:cNvSpPr txBox="1"/>
          <p:nvPr/>
        </p:nvSpPr>
        <p:spPr>
          <a:xfrm>
            <a:off x="7312597" y="3876047"/>
            <a:ext cx="5773816" cy="3800399"/>
          </a:xfrm>
          <a:prstGeom prst="rect">
            <a:avLst/>
          </a:prstGeom>
        </p:spPr>
        <p:txBody>
          <a:bodyPr vert="horz" wrap="square" lIns="0" tIns="12065" rIns="0" bIns="0" rtlCol="0">
            <a:spAutoFit/>
          </a:bodyPr>
          <a:lstStyle/>
          <a:p>
            <a:pPr marL="12700" marR="5080">
              <a:spcBef>
                <a:spcPts val="95"/>
              </a:spcBef>
              <a:spcAft>
                <a:spcPts val="1000"/>
              </a:spcAft>
            </a:pPr>
            <a:r>
              <a:rPr lang="en-GB" sz="1800" dirty="0">
                <a:solidFill>
                  <a:schemeClr val="bg1"/>
                </a:solidFill>
                <a:latin typeface="Poppins Light" panose="00000400000000000000" pitchFamily="2" charset="0"/>
                <a:cs typeface="Poppins Light" panose="00000400000000000000" pitchFamily="2" charset="0"/>
              </a:rPr>
              <a:t>Great day at the Conference and Industry Awards 2025 — a fantastic conference followed by an evening prestigious award ceremony held at The Brewery, London, celebrating excellence across the building engineering services sector.</a:t>
            </a:r>
            <a:br>
              <a:rPr lang="en-GB" sz="1800" dirty="0">
                <a:solidFill>
                  <a:schemeClr val="bg1"/>
                </a:solidFill>
                <a:latin typeface="Poppins Light" panose="00000400000000000000" pitchFamily="2" charset="0"/>
                <a:cs typeface="Poppins Light" panose="00000400000000000000" pitchFamily="2" charset="0"/>
              </a:rPr>
            </a:br>
            <a:br>
              <a:rPr lang="en-GB" sz="1800" dirty="0">
                <a:solidFill>
                  <a:schemeClr val="bg1"/>
                </a:solidFill>
                <a:latin typeface="Poppins Light" panose="00000400000000000000" pitchFamily="2" charset="0"/>
                <a:cs typeface="Poppins Light" panose="00000400000000000000" pitchFamily="2" charset="0"/>
              </a:rPr>
            </a:br>
            <a:r>
              <a:rPr lang="en-GB" sz="1800" dirty="0">
                <a:solidFill>
                  <a:schemeClr val="bg1"/>
                </a:solidFill>
                <a:latin typeface="Poppins Light" panose="00000400000000000000" pitchFamily="2" charset="0"/>
                <a:cs typeface="Poppins Light" panose="00000400000000000000" pitchFamily="2" charset="0"/>
              </a:rPr>
              <a:t>The event brought together the most respected people and companies in our industry — those who’ve gone above and beyond the call of duty for the greater good. From manufacturers and distributors through to contractors, and engineers.”</a:t>
            </a:r>
            <a:endParaRPr lang="en-GB" sz="2800" dirty="0">
              <a:solidFill>
                <a:schemeClr val="bg1"/>
              </a:solidFill>
              <a:latin typeface="Poppins Light" pitchFamily="2" charset="77"/>
              <a:cs typeface="Poppins Light" pitchFamily="2" charset="77"/>
            </a:endParaRPr>
          </a:p>
          <a:p>
            <a:pPr marL="12700" marR="5080">
              <a:spcBef>
                <a:spcPts val="95"/>
              </a:spcBef>
              <a:spcAft>
                <a:spcPts val="1000"/>
              </a:spcAft>
            </a:pPr>
            <a:r>
              <a:rPr lang="en-GB" sz="1950" dirty="0">
                <a:solidFill>
                  <a:schemeClr val="accent4"/>
                </a:solidFill>
                <a:latin typeface="Poppins Medium" pitchFamily="2" charset="77"/>
                <a:cs typeface="Poppins Medium" pitchFamily="2" charset="77"/>
              </a:rPr>
              <a:t>Andre Muhith, National Sales Manager, Milwaukee</a:t>
            </a:r>
          </a:p>
        </p:txBody>
      </p:sp>
      <p:sp>
        <p:nvSpPr>
          <p:cNvPr id="19" name="object 5">
            <a:extLst>
              <a:ext uri="{FF2B5EF4-FFF2-40B4-BE49-F238E27FC236}">
                <a16:creationId xmlns:a16="http://schemas.microsoft.com/office/drawing/2014/main" id="{3AA463D6-28EE-9623-53A2-FE9813FEE6FE}"/>
              </a:ext>
            </a:extLst>
          </p:cNvPr>
          <p:cNvSpPr/>
          <p:nvPr/>
        </p:nvSpPr>
        <p:spPr>
          <a:xfrm>
            <a:off x="7365829" y="2668142"/>
            <a:ext cx="928641" cy="839556"/>
          </a:xfrm>
          <a:custGeom>
            <a:avLst/>
            <a:gdLst/>
            <a:ahLst/>
            <a:cxnLst/>
            <a:rect l="l" t="t" r="r" b="b"/>
            <a:pathLst>
              <a:path w="655319" h="592454">
                <a:moveTo>
                  <a:pt x="654849" y="0"/>
                </a:moveTo>
                <a:lnTo>
                  <a:pt x="610161" y="9175"/>
                </a:lnTo>
                <a:lnTo>
                  <a:pt x="568284" y="24260"/>
                </a:lnTo>
                <a:lnTo>
                  <a:pt x="529705" y="44857"/>
                </a:lnTo>
                <a:lnTo>
                  <a:pt x="494912" y="70568"/>
                </a:lnTo>
                <a:lnTo>
                  <a:pt x="464391" y="100992"/>
                </a:lnTo>
                <a:lnTo>
                  <a:pt x="438629" y="135734"/>
                </a:lnTo>
                <a:lnTo>
                  <a:pt x="418113" y="174393"/>
                </a:lnTo>
                <a:lnTo>
                  <a:pt x="403330" y="216572"/>
                </a:lnTo>
                <a:lnTo>
                  <a:pt x="394766" y="261873"/>
                </a:lnTo>
                <a:lnTo>
                  <a:pt x="392980" y="308053"/>
                </a:lnTo>
                <a:lnTo>
                  <a:pt x="392909" y="592128"/>
                </a:lnTo>
                <a:lnTo>
                  <a:pt x="654849" y="592128"/>
                </a:lnTo>
                <a:lnTo>
                  <a:pt x="654849" y="308053"/>
                </a:lnTo>
                <a:lnTo>
                  <a:pt x="533104" y="308053"/>
                </a:lnTo>
                <a:lnTo>
                  <a:pt x="536733" y="256980"/>
                </a:lnTo>
                <a:lnTo>
                  <a:pt x="548863" y="212458"/>
                </a:lnTo>
                <a:lnTo>
                  <a:pt x="571351" y="174842"/>
                </a:lnTo>
                <a:lnTo>
                  <a:pt x="606060" y="144486"/>
                </a:lnTo>
                <a:lnTo>
                  <a:pt x="654849" y="121744"/>
                </a:lnTo>
                <a:lnTo>
                  <a:pt x="654849" y="0"/>
                </a:lnTo>
                <a:close/>
              </a:path>
              <a:path w="655319" h="592454">
                <a:moveTo>
                  <a:pt x="261939" y="0"/>
                </a:moveTo>
                <a:lnTo>
                  <a:pt x="217251" y="9175"/>
                </a:lnTo>
                <a:lnTo>
                  <a:pt x="175374" y="24260"/>
                </a:lnTo>
                <a:lnTo>
                  <a:pt x="136796" y="44857"/>
                </a:lnTo>
                <a:lnTo>
                  <a:pt x="102003" y="70568"/>
                </a:lnTo>
                <a:lnTo>
                  <a:pt x="71482" y="100992"/>
                </a:lnTo>
                <a:lnTo>
                  <a:pt x="45720" y="135734"/>
                </a:lnTo>
                <a:lnTo>
                  <a:pt x="25203" y="174393"/>
                </a:lnTo>
                <a:lnTo>
                  <a:pt x="10420" y="216572"/>
                </a:lnTo>
                <a:lnTo>
                  <a:pt x="1857" y="261873"/>
                </a:lnTo>
                <a:lnTo>
                  <a:pt x="71" y="308053"/>
                </a:lnTo>
                <a:lnTo>
                  <a:pt x="0" y="592128"/>
                </a:lnTo>
                <a:lnTo>
                  <a:pt x="261939" y="592128"/>
                </a:lnTo>
                <a:lnTo>
                  <a:pt x="261939" y="308053"/>
                </a:lnTo>
                <a:lnTo>
                  <a:pt x="140194" y="308053"/>
                </a:lnTo>
                <a:lnTo>
                  <a:pt x="143824" y="256980"/>
                </a:lnTo>
                <a:lnTo>
                  <a:pt x="155953" y="212458"/>
                </a:lnTo>
                <a:lnTo>
                  <a:pt x="178442" y="174842"/>
                </a:lnTo>
                <a:lnTo>
                  <a:pt x="213151" y="144486"/>
                </a:lnTo>
                <a:lnTo>
                  <a:pt x="261939" y="121744"/>
                </a:lnTo>
                <a:lnTo>
                  <a:pt x="261939" y="0"/>
                </a:lnTo>
                <a:close/>
              </a:path>
            </a:pathLst>
          </a:custGeom>
          <a:noFill/>
          <a:ln>
            <a:solidFill>
              <a:schemeClr val="bg1"/>
            </a:solidFill>
          </a:ln>
        </p:spPr>
        <p:txBody>
          <a:bodyPr wrap="square" lIns="0" tIns="0" rIns="0" bIns="0" rtlCol="0"/>
          <a:lstStyle/>
          <a:p>
            <a:endParaRPr/>
          </a:p>
        </p:txBody>
      </p:sp>
      <p:pic>
        <p:nvPicPr>
          <p:cNvPr id="3" name="Picture 2" descr="A group of white stars on a black background&#10;&#10;Description automatically generated">
            <a:extLst>
              <a:ext uri="{FF2B5EF4-FFF2-40B4-BE49-F238E27FC236}">
                <a16:creationId xmlns:a16="http://schemas.microsoft.com/office/drawing/2014/main" id="{2E2F624F-D903-9ACB-F176-C8DA0AD82473}"/>
              </a:ext>
            </a:extLst>
          </p:cNvPr>
          <p:cNvPicPr>
            <a:picLocks noChangeAspect="1"/>
          </p:cNvPicPr>
          <p:nvPr/>
        </p:nvPicPr>
        <p:blipFill>
          <a:blip r:embed="rId2">
            <a:extLst>
              <a:ext uri="{28A0092B-C50C-407E-A947-70E740481C1C}">
                <a14:useLocalDpi xmlns:a14="http://schemas.microsoft.com/office/drawing/2010/main" val="0"/>
              </a:ext>
            </a:extLst>
          </a:blip>
          <a:srcRect t="34778" b="46771"/>
          <a:stretch/>
        </p:blipFill>
        <p:spPr>
          <a:xfrm>
            <a:off x="5056648" y="8368721"/>
            <a:ext cx="10285714" cy="1897812"/>
          </a:xfrm>
          <a:prstGeom prst="rect">
            <a:avLst/>
          </a:prstGeom>
        </p:spPr>
      </p:pic>
      <p:sp>
        <p:nvSpPr>
          <p:cNvPr id="2" name="object 3">
            <a:extLst>
              <a:ext uri="{FF2B5EF4-FFF2-40B4-BE49-F238E27FC236}">
                <a16:creationId xmlns:a16="http://schemas.microsoft.com/office/drawing/2014/main" id="{066987F7-486E-C7B8-5689-61EB7426FA49}"/>
              </a:ext>
            </a:extLst>
          </p:cNvPr>
          <p:cNvSpPr txBox="1"/>
          <p:nvPr/>
        </p:nvSpPr>
        <p:spPr>
          <a:xfrm>
            <a:off x="5858360" y="10403252"/>
            <a:ext cx="9025559" cy="289182"/>
          </a:xfrm>
          <a:prstGeom prst="rect">
            <a:avLst/>
          </a:prstGeom>
        </p:spPr>
        <p:txBody>
          <a:bodyPr vert="horz" wrap="square" lIns="0" tIns="12065" rIns="0" bIns="0" rtlCol="0">
            <a:spAutoFit/>
          </a:bodyPr>
          <a:lstStyle/>
          <a:p>
            <a:pPr marL="12700" marR="5080">
              <a:spcBef>
                <a:spcPts val="95"/>
              </a:spcBef>
              <a:spcAft>
                <a:spcPts val="1000"/>
              </a:spcAft>
            </a:pPr>
            <a:r>
              <a:rPr lang="en-GB" b="1">
                <a:solidFill>
                  <a:schemeClr val="bg1"/>
                </a:solidFill>
                <a:latin typeface="Poppins Light" pitchFamily="2" charset="77"/>
                <a:cs typeface="Poppins Light" pitchFamily="2" charset="77"/>
              </a:rPr>
              <a:t>98% of delegates rated the awards a 5-star event and would be back in 2026</a:t>
            </a:r>
            <a:endParaRPr lang="en-GB" sz="1400" b="1">
              <a:solidFill>
                <a:schemeClr val="accent4"/>
              </a:solidFill>
              <a:latin typeface="Poppins Medium" pitchFamily="2" charset="77"/>
              <a:cs typeface="Poppins Medium" pitchFamily="2" charset="77"/>
            </a:endParaRPr>
          </a:p>
        </p:txBody>
      </p:sp>
    </p:spTree>
    <p:extLst>
      <p:ext uri="{BB962C8B-B14F-4D97-AF65-F5344CB8AC3E}">
        <p14:creationId xmlns:p14="http://schemas.microsoft.com/office/powerpoint/2010/main" val="3892233592"/>
      </p:ext>
    </p:extLst>
  </p:cSld>
  <p:clrMapOvr>
    <a:masterClrMapping/>
  </p:clrMapOvr>
</p:sld>
</file>

<file path=ppt/theme/theme1.xml><?xml version="1.0" encoding="utf-8"?>
<a:theme xmlns:a="http://schemas.openxmlformats.org/drawingml/2006/main" name="Office Theme">
  <a:themeElements>
    <a:clrScheme name="BESA Palette">
      <a:dk1>
        <a:srgbClr val="260830"/>
      </a:dk1>
      <a:lt1>
        <a:srgbClr val="FFFFFF"/>
      </a:lt1>
      <a:dk2>
        <a:srgbClr val="0D59C2"/>
      </a:dk2>
      <a:lt2>
        <a:srgbClr val="00AD46"/>
      </a:lt2>
      <a:accent1>
        <a:srgbClr val="0D59C2"/>
      </a:accent1>
      <a:accent2>
        <a:srgbClr val="D3A000"/>
      </a:accent2>
      <a:accent3>
        <a:srgbClr val="B55723"/>
      </a:accent3>
      <a:accent4>
        <a:srgbClr val="B2B2B2"/>
      </a:accent4>
      <a:accent5>
        <a:srgbClr val="260859"/>
      </a:accent5>
      <a:accent6>
        <a:srgbClr val="F2331C"/>
      </a:accent6>
      <a:hlink>
        <a:srgbClr val="0D59C2"/>
      </a:hlink>
      <a:folHlink>
        <a:srgbClr val="2608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dirty="0"/>
        </a:defPPr>
      </a:lstStyle>
      <a:style>
        <a:lnRef idx="2">
          <a:schemeClr val="dk1">
            <a:shade val="15000"/>
          </a:schemeClr>
        </a:lnRef>
        <a:fillRef idx="1">
          <a:schemeClr val="dk1"/>
        </a:fillRef>
        <a:effectRef idx="0">
          <a:schemeClr val="dk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0C083480B7D7A45B2548D506CA79759" ma:contentTypeVersion="19" ma:contentTypeDescription="Create a new document." ma:contentTypeScope="" ma:versionID="d6f0f688fcb5765f9dae8dd66e7cf4a6">
  <xsd:schema xmlns:xsd="http://www.w3.org/2001/XMLSchema" xmlns:xs="http://www.w3.org/2001/XMLSchema" xmlns:p="http://schemas.microsoft.com/office/2006/metadata/properties" xmlns:ns2="769fc543-cad4-4c22-aa5e-fe7122ca1f8d" xmlns:ns3="68fb6154-a499-4db0-ae30-f04aa2ef8511" targetNamespace="http://schemas.microsoft.com/office/2006/metadata/properties" ma:root="true" ma:fieldsID="11a78652f5538fb6677c09e1a437f1ef" ns2:_="" ns3:_="">
    <xsd:import namespace="769fc543-cad4-4c22-aa5e-fe7122ca1f8d"/>
    <xsd:import namespace="68fb6154-a499-4db0-ae30-f04aa2ef851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9fc543-cad4-4c22-aa5e-fe7122ca1f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2e4ea9-4862-4b7c-960d-effb38c7ec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fb6154-a499-4db0-ae30-f04aa2ef85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c1f76ee-bba3-4110-9d03-bd6d12c5fe27}" ma:internalName="TaxCatchAll" ma:showField="CatchAllData" ma:web="68fb6154-a499-4db0-ae30-f04aa2ef85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69fc543-cad4-4c22-aa5e-fe7122ca1f8d">
      <Terms xmlns="http://schemas.microsoft.com/office/infopath/2007/PartnerControls"/>
    </lcf76f155ced4ddcb4097134ff3c332f>
    <TaxCatchAll xmlns="68fb6154-a499-4db0-ae30-f04aa2ef8511" xsi:nil="true"/>
  </documentManagement>
</p:properties>
</file>

<file path=customXml/itemProps1.xml><?xml version="1.0" encoding="utf-8"?>
<ds:datastoreItem xmlns:ds="http://schemas.openxmlformats.org/officeDocument/2006/customXml" ds:itemID="{6DF08AD5-466E-47FE-81BE-7066AF6D35C1}">
  <ds:schemaRefs>
    <ds:schemaRef ds:uri="http://schemas.microsoft.com/sharepoint/v3/contenttype/forms"/>
  </ds:schemaRefs>
</ds:datastoreItem>
</file>

<file path=customXml/itemProps2.xml><?xml version="1.0" encoding="utf-8"?>
<ds:datastoreItem xmlns:ds="http://schemas.openxmlformats.org/officeDocument/2006/customXml" ds:itemID="{ED854706-EA3F-4F7B-A608-AA22645C88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9fc543-cad4-4c22-aa5e-fe7122ca1f8d"/>
    <ds:schemaRef ds:uri="68fb6154-a499-4db0-ae30-f04aa2ef85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AA2113-5187-4D70-A5C1-90FFA9744DB8}">
  <ds:schemaRefs>
    <ds:schemaRef ds:uri="http://schemas.microsoft.com/office/2006/metadata/properties"/>
    <ds:schemaRef ds:uri="http://schemas.microsoft.com/office/2006/documentManagement/types"/>
    <ds:schemaRef ds:uri="68fb6154-a499-4db0-ae30-f04aa2ef8511"/>
    <ds:schemaRef ds:uri="http://purl.org/dc/dcmitype/"/>
    <ds:schemaRef ds:uri="http://purl.org/dc/terms/"/>
    <ds:schemaRef ds:uri="http://schemas.openxmlformats.org/package/2006/metadata/core-properties"/>
    <ds:schemaRef ds:uri="http://purl.org/dc/elements/1.1/"/>
    <ds:schemaRef ds:uri="769fc543-cad4-4c22-aa5e-fe7122ca1f8d"/>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1230</TotalTime>
  <Words>1121</Words>
  <Application>Microsoft Office PowerPoint</Application>
  <PresentationFormat>Custom</PresentationFormat>
  <Paragraphs>159</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Arial</vt:lpstr>
      <vt:lpstr>Poppins</vt:lpstr>
      <vt:lpstr>Poppins </vt:lpstr>
      <vt:lpstr>Poppins Light</vt:lpstr>
      <vt:lpstr>Poppins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Charlie Ward</dc:creator>
  <cp:lastModifiedBy>Charlie Ward</cp:lastModifiedBy>
  <cp:revision>1</cp:revision>
  <dcterms:created xsi:type="dcterms:W3CDTF">2025-01-09T10:41:40Z</dcterms:created>
  <dcterms:modified xsi:type="dcterms:W3CDTF">2026-03-24T16:40:39Z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2025-01-09T00:00:00Z</vt:filetime>
  </property>
  <property fmtid="{D5CDD505-2E9C-101B-9397-08002B2CF9AE}" pid="3" name="Creator">
    <vt:lpwstr>Adobe InDesign 20.0 (Macintosh)</vt:lpwstr>
  </property>
  <property fmtid="{D5CDD505-2E9C-101B-9397-08002B2CF9AE}" pid="4" name="LastSaved">
    <vt:filetime>2025-01-09T00:00:00Z</vt:filetime>
  </property>
  <property fmtid="{D5CDD505-2E9C-101B-9397-08002B2CF9AE}" pid="5" name="Producer">
    <vt:lpwstr>Adobe PDF Library 17.0</vt:lpwstr>
  </property>
  <property fmtid="{D5CDD505-2E9C-101B-9397-08002B2CF9AE}" pid="6" name="ContentTypeId">
    <vt:lpwstr>0x010100C0C083480B7D7A45B2548D506CA79759</vt:lpwstr>
  </property>
  <property fmtid="{D5CDD505-2E9C-101B-9397-08002B2CF9AE}" pid="7" name="MediaServiceImageTags">
    <vt:lpwstr/>
  </property>
</Properties>
</file>